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0" r:id="rId3"/>
    <p:sldId id="390" r:id="rId4"/>
    <p:sldId id="381" r:id="rId5"/>
    <p:sldId id="383" r:id="rId6"/>
    <p:sldId id="384" r:id="rId7"/>
    <p:sldId id="385" r:id="rId8"/>
    <p:sldId id="386" r:id="rId9"/>
    <p:sldId id="391" r:id="rId10"/>
    <p:sldId id="392" r:id="rId11"/>
    <p:sldId id="395" r:id="rId12"/>
    <p:sldId id="396" r:id="rId13"/>
    <p:sldId id="397" r:id="rId14"/>
    <p:sldId id="398" r:id="rId15"/>
    <p:sldId id="400" r:id="rId16"/>
    <p:sldId id="401" r:id="rId17"/>
    <p:sldId id="399" r:id="rId18"/>
    <p:sldId id="402" r:id="rId19"/>
    <p:sldId id="394" r:id="rId20"/>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EEC416"/>
    <a:srgbClr val="595959"/>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p:scale>
          <a:sx n="81" d="100"/>
          <a:sy n="81" d="100"/>
        </p:scale>
        <p:origin x="-72" y="-16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10.06.2019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10.06.2019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10.06.2019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10.06.2019</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10.06.2019</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10.06.2019</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10.06.2019</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10.06.2019</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10.06.2019</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10.06.2019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10.06.2019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10.06.2019</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323439"/>
          </a:xfrm>
          <a:prstGeom prst="rect">
            <a:avLst/>
          </a:prstGeom>
        </p:spPr>
        <p:txBody>
          <a:bodyPr wrap="square">
            <a:spAutoFit/>
          </a:bodyPr>
          <a:lstStyle/>
          <a:p>
            <a:pPr algn="ctr"/>
            <a:r>
              <a:rPr lang="tr-TR" sz="4000" b="1" dirty="0">
                <a:solidFill>
                  <a:prstClr val="black"/>
                </a:solidFill>
                <a:ea typeface="+mj-ea"/>
                <a:cs typeface="+mj-cs"/>
              </a:rPr>
              <a:t>KARİYER ARAŞTIRMA PLANLAMA VE UYGULAMA MERKEZİ</a:t>
            </a:r>
            <a:endParaRPr lang="tr-TR" sz="3200" b="1" dirty="0">
              <a:solidFill>
                <a:schemeClr val="tx1">
                  <a:lumMod val="85000"/>
                  <a:lumOff val="15000"/>
                </a:schemeClr>
              </a:solidFill>
              <a:latin typeface="Montserrat Alternates" panose="00000500000000000000" pitchFamily="50" charset="-94"/>
            </a:endParaRPr>
          </a:p>
        </p:txBody>
      </p:sp>
    </p:spTree>
    <p:extLst>
      <p:ext uri="{BB962C8B-B14F-4D97-AF65-F5344CB8AC3E}">
        <p14:creationId xmlns="" xmlns:p14="http://schemas.microsoft.com/office/powerpoint/2010/main"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3852825" y="465203"/>
            <a:ext cx="1749197" cy="707886"/>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tr-TR" sz="4000" b="1" i="0" u="none" strike="noStrike" kern="0" cap="none" spc="0" normalizeH="0" baseline="0" noProof="0" dirty="0" smtClean="0">
                <a:ln>
                  <a:noFill/>
                </a:ln>
                <a:solidFill>
                  <a:prstClr val="black"/>
                </a:solidFill>
                <a:effectLst/>
                <a:uLnTx/>
                <a:uFillTx/>
                <a:ea typeface="+mj-ea"/>
                <a:cs typeface="+mj-cs"/>
              </a:rPr>
              <a:t>Tarihçe</a:t>
            </a:r>
            <a:endParaRPr kumimoji="0" lang="tr-TR" sz="4000" b="0" i="0" u="none" strike="noStrike" kern="0" cap="none" spc="0" normalizeH="0" baseline="0" noProof="0" dirty="0" smtClean="0">
              <a:ln>
                <a:noFill/>
              </a:ln>
              <a:solidFill>
                <a:sysClr val="windowText" lastClr="000000"/>
              </a:solidFill>
              <a:effectLst/>
              <a:uLnTx/>
              <a:uFillTx/>
            </a:endParaRPr>
          </a:p>
        </p:txBody>
      </p:sp>
      <p:sp>
        <p:nvSpPr>
          <p:cNvPr id="3" name="Dikdörtgen 2"/>
          <p:cNvSpPr/>
          <p:nvPr/>
        </p:nvSpPr>
        <p:spPr>
          <a:xfrm>
            <a:off x="949568" y="1647874"/>
            <a:ext cx="9108831" cy="3046988"/>
          </a:xfrm>
          <a:prstGeom prst="rect">
            <a:avLst/>
          </a:prstGeom>
        </p:spPr>
        <p:txBody>
          <a:bodyPr wrap="square">
            <a:spAutoFit/>
          </a:bodyPr>
          <a:lstStyle/>
          <a:p>
            <a:pPr marR="0" lvl="0" defTabSz="914400" eaLnBrk="1" fontAlgn="auto" latinLnBrk="0" hangingPunct="1">
              <a:lnSpc>
                <a:spcPct val="100000"/>
              </a:lnSpc>
              <a:spcBef>
                <a:spcPct val="20000"/>
              </a:spcBef>
              <a:spcAft>
                <a:spcPts val="0"/>
              </a:spcAft>
              <a:buClrTx/>
              <a:buSzTx/>
              <a:tabLst/>
              <a:defRPr/>
            </a:pPr>
            <a:r>
              <a:rPr kumimoji="0" lang="tr-TR" sz="3200" b="0" i="0" u="none" strike="noStrike" kern="0" cap="none" spc="0" normalizeH="0" baseline="0" noProof="0" dirty="0" smtClean="0">
                <a:ln>
                  <a:noFill/>
                </a:ln>
                <a:solidFill>
                  <a:prstClr val="black"/>
                </a:solidFill>
                <a:effectLst/>
                <a:uLnTx/>
                <a:uFillTx/>
              </a:rPr>
              <a:t>08.05.2016 tarihli ve 29706 sayılı Resmi Gazetede yayımlanan yönetmelikle Siirt Üniversitesi Rektörlüğü bünyesinde Kariyer Araştırma Planlama ve Uygulama Merkezi kurulmuş olup, faaliyete 08.09.2017 tarihinde Merkez Müdürü görevlendirilmesiyle geçilmiştir.</a:t>
            </a:r>
            <a:endParaRPr kumimoji="0" lang="tr-TR" sz="3200" b="0" i="0" u="none" strike="noStrike" kern="0" cap="none" spc="0" normalizeH="0" baseline="0" noProof="0" dirty="0">
              <a:ln>
                <a:noFill/>
              </a:ln>
              <a:solidFill>
                <a:prstClr val="black"/>
              </a:solidFill>
              <a:effectLst/>
              <a:uLnTx/>
              <a:uFillTx/>
            </a:endParaRPr>
          </a:p>
        </p:txBody>
      </p:sp>
    </p:spTree>
    <p:extLst>
      <p:ext uri="{BB962C8B-B14F-4D97-AF65-F5344CB8AC3E}">
        <p14:creationId xmlns="" xmlns:p14="http://schemas.microsoft.com/office/powerpoint/2010/main" val="7871582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4102802" y="500372"/>
            <a:ext cx="1758736" cy="707886"/>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tr-TR" sz="4000" b="1" i="0" u="none" strike="noStrike" kern="0" cap="none" spc="0" normalizeH="0" baseline="0" noProof="0" dirty="0" smtClean="0">
                <a:ln>
                  <a:noFill/>
                </a:ln>
                <a:solidFill>
                  <a:prstClr val="black"/>
                </a:solidFill>
                <a:effectLst/>
                <a:uLnTx/>
                <a:uFillTx/>
                <a:ea typeface="+mj-ea"/>
                <a:cs typeface="+mj-cs"/>
              </a:rPr>
              <a:t>Misyon</a:t>
            </a:r>
            <a:endParaRPr kumimoji="0" lang="tr-TR" sz="4000" b="0" i="0" u="none" strike="noStrike" kern="0" cap="none" spc="0" normalizeH="0" baseline="0" noProof="0" dirty="0" smtClean="0">
              <a:ln>
                <a:noFill/>
              </a:ln>
              <a:solidFill>
                <a:sysClr val="windowText" lastClr="000000"/>
              </a:solidFill>
              <a:effectLst/>
              <a:uLnTx/>
              <a:uFillTx/>
            </a:endParaRPr>
          </a:p>
        </p:txBody>
      </p:sp>
      <p:sp>
        <p:nvSpPr>
          <p:cNvPr id="3" name="Dikdörtgen 2"/>
          <p:cNvSpPr/>
          <p:nvPr/>
        </p:nvSpPr>
        <p:spPr>
          <a:xfrm>
            <a:off x="1254369" y="1119804"/>
            <a:ext cx="9472245" cy="4524315"/>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tr-TR" sz="3200" b="0" i="0" u="none" strike="noStrike" kern="0" cap="none" spc="0" normalizeH="0" baseline="0" noProof="0" dirty="0" smtClean="0">
                <a:ln>
                  <a:noFill/>
                </a:ln>
                <a:solidFill>
                  <a:prstClr val="black"/>
                </a:solidFill>
                <a:effectLst/>
                <a:uLnTx/>
                <a:uFillTx/>
              </a:rPr>
              <a:t>Siirt Üniversitesi Kariyer Araştırma Planlama ve Uygulama Merkezi  öğrencilerimizin  kariyer süreçlerini planlamada onlara yardımcı olmak, fırsatlar oluşturmak ve bu anlamda destek hizmetleri sunmak amacıyla kurulmuştur. Bununla birlikte bölgesel ve küresel rekabet ortamında donanımlı, tercih edilen, istihdam edilebilirliği yüksek mezun adayları yetiştirme sürecinde onlara rehberlik etmek ana hedefimizdir.</a:t>
            </a:r>
            <a:endParaRPr kumimoji="0" lang="tr-TR" sz="1800" b="0" i="0" u="none" strike="noStrike" kern="0" cap="none" spc="0" normalizeH="0" baseline="0" noProof="0" dirty="0" smtClean="0">
              <a:ln>
                <a:noFill/>
              </a:ln>
              <a:solidFill>
                <a:sysClr val="windowText" lastClr="000000"/>
              </a:solidFill>
              <a:effectLst/>
              <a:uLnTx/>
              <a:uFillTx/>
            </a:endParaRPr>
          </a:p>
        </p:txBody>
      </p:sp>
    </p:spTree>
    <p:extLst>
      <p:ext uri="{BB962C8B-B14F-4D97-AF65-F5344CB8AC3E}">
        <p14:creationId xmlns="" xmlns:p14="http://schemas.microsoft.com/office/powerpoint/2010/main" val="5372614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3113276" y="400715"/>
            <a:ext cx="6764482" cy="769441"/>
          </a:xfrm>
          <a:prstGeom prst="rect">
            <a:avLst/>
          </a:prstGeom>
          <a:noFill/>
        </p:spPr>
        <p:txBody>
          <a:bodyPr wrap="square" rtlCol="0">
            <a:spAutoFit/>
          </a:bodyPr>
          <a:lstStyle/>
          <a:p>
            <a:r>
              <a:rPr lang="tr-TR" sz="4000" b="1" dirty="0">
                <a:solidFill>
                  <a:prstClr val="black"/>
                </a:solidFill>
                <a:ea typeface="+mj-ea"/>
                <a:cs typeface="+mj-cs"/>
              </a:rPr>
              <a:t>Vizyon</a:t>
            </a:r>
            <a:r>
              <a:rPr lang="tr-TR" sz="4400" b="1" dirty="0">
                <a:solidFill>
                  <a:prstClr val="black"/>
                </a:solidFill>
                <a:ea typeface="+mj-ea"/>
                <a:cs typeface="+mj-cs"/>
              </a:rPr>
              <a:t> </a:t>
            </a:r>
            <a:endParaRPr lang="tr-TR" sz="2400" b="1" dirty="0"/>
          </a:p>
        </p:txBody>
      </p:sp>
      <p:sp>
        <p:nvSpPr>
          <p:cNvPr id="3" name="Dikdörtgen 2"/>
          <p:cNvSpPr/>
          <p:nvPr/>
        </p:nvSpPr>
        <p:spPr>
          <a:xfrm>
            <a:off x="562707" y="1155241"/>
            <a:ext cx="11090031" cy="4228850"/>
          </a:xfrm>
          <a:prstGeom prst="rect">
            <a:avLst/>
          </a:prstGeom>
        </p:spPr>
        <p:txBody>
          <a:bodyPr wrap="square">
            <a:spAutoFit/>
          </a:bodyPr>
          <a:lstStyle/>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800" b="0" i="0" u="none" strike="noStrike" kern="0" cap="none" spc="0" normalizeH="0" baseline="0" noProof="0" dirty="0" smtClean="0">
                <a:ln>
                  <a:noFill/>
                </a:ln>
                <a:solidFill>
                  <a:prstClr val="black"/>
                </a:solidFill>
                <a:effectLst/>
                <a:uLnTx/>
                <a:uFillTx/>
              </a:rPr>
              <a:t>Üniversite öğrencilerinin kariyer planlaması ile ilgili çalışmalar yapmasını sağlamak,</a:t>
            </a:r>
          </a:p>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800" b="0" i="0" u="none" strike="noStrike" kern="0" cap="none" spc="0" normalizeH="0" baseline="0" noProof="0" dirty="0" smtClean="0">
                <a:ln>
                  <a:noFill/>
                </a:ln>
                <a:solidFill>
                  <a:prstClr val="black"/>
                </a:solidFill>
                <a:effectLst/>
                <a:uLnTx/>
                <a:uFillTx/>
              </a:rPr>
              <a:t> Öğrenci ve mezunlarının iş yaşamında karşılaşabilecekleri sorunların çözümüne yönelik bilimsel çalışmalar yapılmasını teşvik etmek,</a:t>
            </a:r>
          </a:p>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800" b="0" i="0" u="none" strike="noStrike" kern="0" cap="none" spc="0" normalizeH="0" baseline="0" noProof="0" dirty="0" smtClean="0">
                <a:ln>
                  <a:noFill/>
                </a:ln>
                <a:solidFill>
                  <a:prstClr val="black"/>
                </a:solidFill>
                <a:effectLst/>
                <a:uLnTx/>
                <a:uFillTx/>
              </a:rPr>
              <a:t>Öğrenci ve mezunların iş dünyasından gelen talepler doğrultusunda istihdam edilebilme imkânlarını araştırmak,</a:t>
            </a:r>
          </a:p>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800" b="0" i="0" u="none" strike="noStrike" kern="0" cap="none" spc="0" normalizeH="0" baseline="0" noProof="0" dirty="0" smtClean="0">
                <a:ln>
                  <a:noFill/>
                </a:ln>
                <a:solidFill>
                  <a:prstClr val="black"/>
                </a:solidFill>
                <a:effectLst/>
                <a:uLnTx/>
                <a:uFillTx/>
              </a:rPr>
              <a:t>Bu çalışmaların sonuçlarını ve bu alandaki birikimleri ilgili yerli ve yabancı kuruluşlara aktararak bu kuruluşların gelişmelerine ve bölgesel kalkınmaya katkıda bulunmak,</a:t>
            </a:r>
          </a:p>
        </p:txBody>
      </p:sp>
    </p:spTree>
    <p:extLst>
      <p:ext uri="{BB962C8B-B14F-4D97-AF65-F5344CB8AC3E}">
        <p14:creationId xmlns="" xmlns:p14="http://schemas.microsoft.com/office/powerpoint/2010/main" val="25047199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506223"/>
            <a:ext cx="6764482" cy="1077218"/>
          </a:xfrm>
          <a:prstGeom prst="rect">
            <a:avLst/>
          </a:prstGeom>
          <a:noFill/>
        </p:spPr>
        <p:txBody>
          <a:bodyPr wrap="square" rtlCol="0">
            <a:spAutoFit/>
          </a:bodyPr>
          <a:lstStyle/>
          <a:p>
            <a:r>
              <a:rPr lang="tr-TR" sz="4000" b="1" dirty="0">
                <a:solidFill>
                  <a:prstClr val="black"/>
                </a:solidFill>
                <a:ea typeface="+mj-ea"/>
                <a:cs typeface="+mj-cs"/>
              </a:rPr>
              <a:t>Merkezin Faaliyet Alanları</a:t>
            </a:r>
            <a:r>
              <a:rPr lang="tr-TR" sz="4000" dirty="0">
                <a:solidFill>
                  <a:prstClr val="black"/>
                </a:solidFill>
                <a:ea typeface="+mj-ea"/>
                <a:cs typeface="+mj-cs"/>
              </a:rPr>
              <a:t/>
            </a:r>
            <a:br>
              <a:rPr lang="tr-TR" sz="4000" dirty="0">
                <a:solidFill>
                  <a:prstClr val="black"/>
                </a:solidFill>
                <a:ea typeface="+mj-ea"/>
                <a:cs typeface="+mj-cs"/>
              </a:rPr>
            </a:br>
            <a:endParaRPr lang="tr-TR" sz="2400" b="1" dirty="0"/>
          </a:p>
        </p:txBody>
      </p:sp>
      <p:sp>
        <p:nvSpPr>
          <p:cNvPr id="3" name="Dikdörtgen 2"/>
          <p:cNvSpPr/>
          <p:nvPr/>
        </p:nvSpPr>
        <p:spPr>
          <a:xfrm>
            <a:off x="339969" y="1220678"/>
            <a:ext cx="10492154" cy="4450449"/>
          </a:xfrm>
          <a:prstGeom prst="rect">
            <a:avLst/>
          </a:prstGeom>
        </p:spPr>
        <p:txBody>
          <a:bodyPr wrap="square">
            <a:spAutoFit/>
          </a:bodyPr>
          <a:lstStyle/>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400" b="0" i="0" u="none" strike="noStrike" kern="0" cap="none" spc="0" normalizeH="0" baseline="0" noProof="0" dirty="0" smtClean="0">
                <a:ln>
                  <a:noFill/>
                </a:ln>
                <a:solidFill>
                  <a:prstClr val="black"/>
                </a:solidFill>
                <a:effectLst/>
                <a:uLnTx/>
                <a:uFillTx/>
              </a:rPr>
              <a:t>Kamu ve özel sektör kuruluşlarının ihtiyaç duyduğu nitelikli insan kaynakları ihtiyacının Üniversite’de öğrenim gören veya görmüş öğrenciler tarafından karşılanmasını sağlamak amacıyla etkinlikler düzenlemek,</a:t>
            </a:r>
          </a:p>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400" b="0" i="0" u="none" strike="noStrike" kern="0" cap="none" spc="0" normalizeH="0" baseline="0" noProof="0" dirty="0" smtClean="0">
                <a:ln>
                  <a:noFill/>
                </a:ln>
                <a:solidFill>
                  <a:prstClr val="black"/>
                </a:solidFill>
                <a:effectLst/>
                <a:uLnTx/>
                <a:uFillTx/>
              </a:rPr>
              <a:t> Faaliyetleri ile ilgili konularda bültenler yayınlama, günlükler düzenleme vb. etkinliklerle öğrencileri, mezunları, kurum ve kuruluşları bilgilendirmek,</a:t>
            </a:r>
          </a:p>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400" b="0" i="0" u="none" strike="noStrike" kern="0" cap="none" spc="0" normalizeH="0" baseline="0" noProof="0" dirty="0" smtClean="0">
                <a:ln>
                  <a:noFill/>
                </a:ln>
                <a:solidFill>
                  <a:prstClr val="black"/>
                </a:solidFill>
                <a:effectLst/>
                <a:uLnTx/>
                <a:uFillTx/>
              </a:rPr>
              <a:t>Üniversite mezunlarının Üniversite sonrası yaşamlarında da birbirleriyle işbirliği, dayanışma ve ilişki içerisinde bulunmaları için çeşitli faaliyetler düzenleyerek katkıda bulunmak,</a:t>
            </a:r>
          </a:p>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400" b="0" i="0" u="none" strike="noStrike" kern="0" cap="none" spc="0" normalizeH="0" baseline="0" noProof="0" dirty="0" smtClean="0">
                <a:ln>
                  <a:noFill/>
                </a:ln>
                <a:solidFill>
                  <a:prstClr val="black"/>
                </a:solidFill>
                <a:effectLst/>
                <a:uLnTx/>
                <a:uFillTx/>
              </a:rPr>
              <a:t> İnsan kaynakları veri tabanı oluşturmak,</a:t>
            </a:r>
          </a:p>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400" b="0" i="0" u="none" strike="noStrike" kern="0" cap="none" spc="0" normalizeH="0" baseline="0" noProof="0" dirty="0" smtClean="0">
                <a:ln>
                  <a:noFill/>
                </a:ln>
                <a:solidFill>
                  <a:prstClr val="black"/>
                </a:solidFill>
                <a:effectLst/>
                <a:uLnTx/>
                <a:uFillTx/>
              </a:rPr>
              <a:t> Kişisel gelişim semineri vermek ve işletme tanıtım amaçlı geziler organize etmek.</a:t>
            </a:r>
          </a:p>
        </p:txBody>
      </p:sp>
    </p:spTree>
    <p:extLst>
      <p:ext uri="{BB962C8B-B14F-4D97-AF65-F5344CB8AC3E}">
        <p14:creationId xmlns="" xmlns:p14="http://schemas.microsoft.com/office/powerpoint/2010/main" val="18609970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Merkez Faaliyet Alanları..</a:t>
            </a:r>
            <a:endParaRPr lang="tr-TR" sz="2400" b="1" dirty="0"/>
          </a:p>
        </p:txBody>
      </p:sp>
      <p:sp>
        <p:nvSpPr>
          <p:cNvPr id="3" name="Dikdörtgen 2"/>
          <p:cNvSpPr/>
          <p:nvPr/>
        </p:nvSpPr>
        <p:spPr>
          <a:xfrm>
            <a:off x="375138" y="1618864"/>
            <a:ext cx="11031416" cy="3564053"/>
          </a:xfrm>
          <a:prstGeom prst="rect">
            <a:avLst/>
          </a:prstGeom>
        </p:spPr>
        <p:txBody>
          <a:bodyPr wrap="square">
            <a:spAutoFit/>
          </a:bodyPr>
          <a:lstStyle/>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400" b="0" i="0" u="none" strike="noStrike" kern="0" cap="none" spc="0" normalizeH="0" baseline="0" noProof="0" dirty="0" smtClean="0">
                <a:ln>
                  <a:noFill/>
                </a:ln>
                <a:solidFill>
                  <a:prstClr val="black"/>
                </a:solidFill>
                <a:effectLst/>
                <a:uLnTx/>
                <a:uFillTx/>
              </a:rPr>
              <a:t>Öğrenciler ve mezunlar ile değişik sektörlerden çeşitli kuruluşları bir araya getiren tanıtım toplantıları düzenlemek, öğrencilerin çeşitli alanlarda iş tanımları, iş hayatı, mesleklerdeki kariyer imkânları ile ilgili bilgi edinmelerini sağlamak; eleman talebinde bulunan şirketlerle mezunlar arasında iletişim sağlamak,</a:t>
            </a:r>
          </a:p>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400" b="0" i="0" u="none" strike="noStrike" kern="0" cap="none" spc="0" normalizeH="0" baseline="0" noProof="0" dirty="0" smtClean="0">
                <a:ln>
                  <a:noFill/>
                </a:ln>
                <a:solidFill>
                  <a:prstClr val="black"/>
                </a:solidFill>
                <a:effectLst/>
                <a:uLnTx/>
                <a:uFillTx/>
              </a:rPr>
              <a:t> Gerek seminerler, gerekse bireysel görüşmelerle öğrencilere iş arama teknikleri konusunda bilgi vermek, etkin özgeçmiş yazma ve başarılı bir mülakat geçirebilme konularında yardımcı olmak,</a:t>
            </a:r>
          </a:p>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400" b="0" i="0" u="none" strike="noStrike" kern="0" cap="none" spc="0" normalizeH="0" baseline="0" noProof="0" dirty="0" smtClean="0">
                <a:ln>
                  <a:noFill/>
                </a:ln>
                <a:solidFill>
                  <a:prstClr val="black"/>
                </a:solidFill>
                <a:effectLst/>
                <a:uLnTx/>
                <a:uFillTx/>
              </a:rPr>
              <a:t> Üniversitenin yüksek lisans ve doktora öğrenimi dâhil tüm birimlerinden mezun olan öğrenciler için iş imkânları üzerinde çalışmak,</a:t>
            </a:r>
          </a:p>
        </p:txBody>
      </p:sp>
    </p:spTree>
    <p:extLst>
      <p:ext uri="{BB962C8B-B14F-4D97-AF65-F5344CB8AC3E}">
        <p14:creationId xmlns="" xmlns:p14="http://schemas.microsoft.com/office/powerpoint/2010/main" val="37036996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506223"/>
            <a:ext cx="6764482" cy="646331"/>
          </a:xfrm>
          <a:prstGeom prst="rect">
            <a:avLst/>
          </a:prstGeom>
          <a:noFill/>
        </p:spPr>
        <p:txBody>
          <a:bodyPr wrap="square" rtlCol="0">
            <a:spAutoFit/>
          </a:bodyPr>
          <a:lstStyle/>
          <a:p>
            <a:r>
              <a:rPr lang="tr-TR" sz="3600" b="1" dirty="0">
                <a:solidFill>
                  <a:prstClr val="black"/>
                </a:solidFill>
                <a:ea typeface="+mj-ea"/>
                <a:cs typeface="+mj-cs"/>
              </a:rPr>
              <a:t>Yönetim Organı</a:t>
            </a:r>
            <a:endParaRPr lang="tr-TR" sz="3600" b="1" dirty="0"/>
          </a:p>
        </p:txBody>
      </p:sp>
      <p:sp>
        <p:nvSpPr>
          <p:cNvPr id="3" name="Dikdörtgen 2"/>
          <p:cNvSpPr/>
          <p:nvPr/>
        </p:nvSpPr>
        <p:spPr>
          <a:xfrm>
            <a:off x="-117231" y="1290987"/>
            <a:ext cx="12309231" cy="4179606"/>
          </a:xfrm>
          <a:prstGeom prst="rect">
            <a:avLst/>
          </a:prstGeom>
        </p:spPr>
        <p:txBody>
          <a:bodyPr wrap="square">
            <a:spAutoFit/>
          </a:bodyPr>
          <a:lstStyle/>
          <a:p>
            <a:pPr marL="3886200" marR="0" lvl="8" indent="-228600" defTabSz="914400" eaLnBrk="1" fontAlgn="auto" latinLnBrk="0" hangingPunct="1">
              <a:lnSpc>
                <a:spcPct val="100000"/>
              </a:lnSpc>
              <a:spcBef>
                <a:spcPct val="20000"/>
              </a:spcBef>
              <a:spcAft>
                <a:spcPts val="0"/>
              </a:spcAft>
              <a:buClrTx/>
              <a:buSzTx/>
              <a:buFontTx/>
              <a:buNone/>
              <a:tabLst/>
              <a:defRPr/>
            </a:pPr>
            <a:r>
              <a:rPr kumimoji="0" lang="tr-TR" sz="1600" b="1" i="0" u="none" strike="noStrike" kern="0" cap="none" spc="0" normalizeH="0" baseline="0" noProof="0" dirty="0" smtClean="0">
                <a:ln>
                  <a:noFill/>
                </a:ln>
                <a:solidFill>
                  <a:prstClr val="black"/>
                </a:solidFill>
                <a:effectLst/>
                <a:uLnTx/>
                <a:uFillTx/>
              </a:rPr>
              <a:t>                        MÜDÜR </a:t>
            </a:r>
          </a:p>
          <a:p>
            <a:pPr marL="3886200" marR="0" lvl="8" indent="-228600" algn="just" defTabSz="914400" eaLnBrk="1" fontAlgn="auto" latinLnBrk="0" hangingPunct="1">
              <a:lnSpc>
                <a:spcPct val="100000"/>
              </a:lnSpc>
              <a:spcBef>
                <a:spcPct val="20000"/>
              </a:spcBef>
              <a:spcAft>
                <a:spcPts val="0"/>
              </a:spcAft>
              <a:buClrTx/>
              <a:buSzTx/>
              <a:buFontTx/>
              <a:buNone/>
              <a:tabLst/>
              <a:defRPr/>
            </a:pPr>
            <a:r>
              <a:rPr kumimoji="0" lang="tr-TR" sz="1600" b="0" i="0" u="none" strike="noStrike" kern="0" cap="none" spc="0" normalizeH="0" baseline="0" noProof="0" dirty="0" smtClean="0">
                <a:ln>
                  <a:noFill/>
                </a:ln>
                <a:solidFill>
                  <a:prstClr val="black"/>
                </a:solidFill>
                <a:effectLst/>
                <a:uLnTx/>
                <a:uFillTx/>
              </a:rPr>
              <a:t>   </a:t>
            </a:r>
            <a:r>
              <a:rPr kumimoji="0" lang="tr-TR" sz="1600" b="0" i="0" u="none" strike="noStrike" kern="0" cap="none" spc="0" normalizeH="0" baseline="0" noProof="0" dirty="0" smtClean="0">
                <a:ln>
                  <a:noFill/>
                </a:ln>
                <a:solidFill>
                  <a:prstClr val="black"/>
                </a:solidFill>
                <a:effectLst/>
                <a:uLnTx/>
                <a:uFillTx/>
              </a:rPr>
              <a:t>    </a:t>
            </a:r>
            <a:r>
              <a:rPr kumimoji="0" lang="tr-TR" sz="1600" b="0" i="0" u="none" strike="noStrike" kern="0" cap="none" spc="0" normalizeH="0" baseline="0" noProof="0" dirty="0" smtClean="0">
                <a:ln>
                  <a:noFill/>
                </a:ln>
                <a:solidFill>
                  <a:prstClr val="black"/>
                </a:solidFill>
                <a:effectLst/>
                <a:uLnTx/>
                <a:uFillTx/>
              </a:rPr>
              <a:t>Dr. </a:t>
            </a:r>
            <a:r>
              <a:rPr kumimoji="0" lang="tr-TR" sz="1600" b="0" i="0" u="none" strike="noStrike" kern="0" cap="none" spc="0" normalizeH="0" baseline="0" noProof="0" dirty="0" err="1" smtClean="0">
                <a:ln>
                  <a:noFill/>
                </a:ln>
                <a:solidFill>
                  <a:prstClr val="black"/>
                </a:solidFill>
                <a:effectLst/>
                <a:uLnTx/>
                <a:uFillTx/>
              </a:rPr>
              <a:t>Öğr</a:t>
            </a:r>
            <a:r>
              <a:rPr kumimoji="0" lang="tr-TR" sz="1600" b="0" i="0" u="none" strike="noStrike" kern="0" cap="none" spc="0" normalizeH="0" baseline="0" noProof="0" dirty="0" smtClean="0">
                <a:ln>
                  <a:noFill/>
                </a:ln>
                <a:solidFill>
                  <a:prstClr val="black"/>
                </a:solidFill>
                <a:effectLst/>
                <a:uLnTx/>
                <a:uFillTx/>
              </a:rPr>
              <a:t>. Üyesi RASİM TÖSTEN 		       </a:t>
            </a:r>
          </a:p>
          <a:p>
            <a:pPr marL="3886200" marR="0" lvl="8" indent="-228600" algn="just" defTabSz="914400" eaLnBrk="1" fontAlgn="auto" latinLnBrk="0" hangingPunct="1">
              <a:lnSpc>
                <a:spcPct val="100000"/>
              </a:lnSpc>
              <a:spcBef>
                <a:spcPct val="20000"/>
              </a:spcBef>
              <a:spcAft>
                <a:spcPts val="0"/>
              </a:spcAft>
              <a:buClrTx/>
              <a:buSzTx/>
              <a:buFontTx/>
              <a:buNone/>
              <a:tabLst/>
              <a:defRPr/>
            </a:pPr>
            <a:r>
              <a:rPr kumimoji="0" lang="tr-TR" sz="1600" b="0" i="0" u="none" strike="noStrike" kern="0" cap="none" spc="0" normalizeH="0" baseline="0" noProof="0" dirty="0" smtClean="0">
                <a:ln>
                  <a:noFill/>
                </a:ln>
                <a:solidFill>
                  <a:prstClr val="black"/>
                </a:solidFill>
                <a:effectLst/>
                <a:uLnTx/>
                <a:uFillTx/>
              </a:rPr>
              <a:t> </a:t>
            </a:r>
          </a:p>
          <a:p>
            <a:pPr marL="3886200" marR="0" lvl="8" indent="-228600" algn="just" defTabSz="914400" eaLnBrk="1" fontAlgn="auto" latinLnBrk="0" hangingPunct="1">
              <a:lnSpc>
                <a:spcPct val="100000"/>
              </a:lnSpc>
              <a:spcBef>
                <a:spcPct val="20000"/>
              </a:spcBef>
              <a:spcAft>
                <a:spcPts val="0"/>
              </a:spcAft>
              <a:buClrTx/>
              <a:buSzTx/>
              <a:buFontTx/>
              <a:buNone/>
              <a:tabLst/>
              <a:defRPr/>
            </a:pPr>
            <a:r>
              <a:rPr lang="tr-TR" sz="1600" kern="0" dirty="0">
                <a:solidFill>
                  <a:prstClr val="black"/>
                </a:solidFill>
              </a:rPr>
              <a:t> </a:t>
            </a:r>
            <a:r>
              <a:rPr lang="tr-TR" sz="1600" kern="0" dirty="0" smtClean="0">
                <a:solidFill>
                  <a:prstClr val="black"/>
                </a:solidFill>
              </a:rPr>
              <a:t>      </a:t>
            </a:r>
            <a:r>
              <a:rPr lang="tr-TR" sz="1600" kern="0" dirty="0" smtClean="0">
                <a:solidFill>
                  <a:prstClr val="black"/>
                </a:solidFill>
              </a:rPr>
              <a:t>   </a:t>
            </a:r>
            <a:r>
              <a:rPr kumimoji="0" lang="tr-TR" sz="1600" b="1" i="0" u="none" strike="noStrike" kern="0" cap="none" spc="0" normalizeH="0" baseline="0" noProof="0" dirty="0" smtClean="0">
                <a:ln>
                  <a:noFill/>
                </a:ln>
                <a:solidFill>
                  <a:prstClr val="black"/>
                </a:solidFill>
                <a:effectLst/>
                <a:uLnTx/>
                <a:uFillTx/>
              </a:rPr>
              <a:t>MÜDÜR YARDIMCILARI</a:t>
            </a:r>
            <a:r>
              <a:rPr kumimoji="0" lang="tr-TR" sz="1600" b="0" i="0" u="none" strike="noStrike" kern="0" cap="none" spc="0" normalizeH="0" baseline="0" noProof="0" dirty="0" smtClean="0">
                <a:ln>
                  <a:noFill/>
                </a:ln>
                <a:solidFill>
                  <a:prstClr val="black"/>
                </a:solidFill>
                <a:effectLst/>
                <a:uLnTx/>
                <a:uFillTx/>
              </a:rPr>
              <a:t>            </a:t>
            </a:r>
          </a:p>
          <a:p>
            <a:pPr marL="3886200" lvl="8" indent="-228600" algn="just">
              <a:spcBef>
                <a:spcPct val="20000"/>
              </a:spcBef>
            </a:pPr>
            <a:r>
              <a:rPr lang="tr-TR" sz="1600" kern="0" dirty="0" smtClean="0">
                <a:solidFill>
                  <a:prstClr val="black"/>
                </a:solidFill>
              </a:rPr>
              <a:t>    </a:t>
            </a:r>
            <a:r>
              <a:rPr lang="tr-TR" sz="1600" kern="0" dirty="0" smtClean="0">
                <a:solidFill>
                  <a:prstClr val="black"/>
                </a:solidFill>
              </a:rPr>
              <a:t>  Dr</a:t>
            </a:r>
            <a:r>
              <a:rPr lang="tr-TR" sz="1600" kern="0" dirty="0">
                <a:solidFill>
                  <a:prstClr val="black"/>
                </a:solidFill>
              </a:rPr>
              <a:t>. </a:t>
            </a:r>
            <a:r>
              <a:rPr lang="tr-TR" sz="1600" kern="0" dirty="0" err="1">
                <a:solidFill>
                  <a:prstClr val="black"/>
                </a:solidFill>
              </a:rPr>
              <a:t>Öğr</a:t>
            </a:r>
            <a:r>
              <a:rPr lang="tr-TR" sz="1600" kern="0" dirty="0">
                <a:solidFill>
                  <a:prstClr val="black"/>
                </a:solidFill>
              </a:rPr>
              <a:t>. Üyesi </a:t>
            </a:r>
            <a:r>
              <a:rPr kumimoji="0" lang="tr-TR" sz="1600" b="0" i="0" u="none" strike="noStrike" kern="0" cap="none" spc="0" normalizeH="0" baseline="0" noProof="0" dirty="0" smtClean="0">
                <a:ln>
                  <a:noFill/>
                </a:ln>
                <a:solidFill>
                  <a:prstClr val="black"/>
                </a:solidFill>
                <a:effectLst/>
                <a:uLnTx/>
                <a:uFillTx/>
              </a:rPr>
              <a:t>ÖMER CENGİZ</a:t>
            </a:r>
          </a:p>
          <a:p>
            <a:pPr marL="3886200" marR="0" lvl="8" indent="-228600" algn="just" defTabSz="914400" eaLnBrk="1" fontAlgn="auto" latinLnBrk="0" hangingPunct="1">
              <a:lnSpc>
                <a:spcPct val="100000"/>
              </a:lnSpc>
              <a:spcBef>
                <a:spcPct val="20000"/>
              </a:spcBef>
              <a:spcAft>
                <a:spcPts val="0"/>
              </a:spcAft>
              <a:buClrTx/>
              <a:buSzTx/>
              <a:buFontTx/>
              <a:buNone/>
              <a:tabLst/>
              <a:defRPr/>
            </a:pPr>
            <a:r>
              <a:rPr kumimoji="0" lang="tr-TR" sz="1600" b="0" i="0" u="none" strike="noStrike" kern="0" cap="none" spc="0" normalizeH="0" baseline="0" noProof="0" dirty="0" smtClean="0">
                <a:ln>
                  <a:noFill/>
                </a:ln>
                <a:solidFill>
                  <a:prstClr val="black"/>
                </a:solidFill>
                <a:effectLst/>
                <a:uLnTx/>
                <a:uFillTx/>
              </a:rPr>
              <a:t>      </a:t>
            </a:r>
            <a:r>
              <a:rPr kumimoji="0" lang="tr-TR" sz="1600" b="0" i="0" u="none" strike="noStrike" kern="0" cap="none" spc="0" normalizeH="0" baseline="0" noProof="0" dirty="0" smtClean="0">
                <a:ln>
                  <a:noFill/>
                </a:ln>
                <a:solidFill>
                  <a:prstClr val="black"/>
                </a:solidFill>
                <a:effectLst/>
                <a:uLnTx/>
                <a:uFillTx/>
              </a:rPr>
              <a:t>ÖĞR</a:t>
            </a:r>
            <a:r>
              <a:rPr kumimoji="0" lang="tr-TR" sz="1600" b="0" i="0" u="none" strike="noStrike" kern="0" cap="none" spc="0" normalizeH="0" baseline="0" noProof="0" dirty="0" smtClean="0">
                <a:ln>
                  <a:noFill/>
                </a:ln>
                <a:solidFill>
                  <a:prstClr val="black"/>
                </a:solidFill>
                <a:effectLst/>
                <a:uLnTx/>
                <a:uFillTx/>
              </a:rPr>
              <a:t>. GÖR. YUSUF SOYLU</a:t>
            </a:r>
            <a:r>
              <a:rPr kumimoji="0" lang="tr-TR" sz="1600" b="1" i="0" u="none" strike="noStrike" kern="0" cap="none" spc="0" normalizeH="0" baseline="0" noProof="0" dirty="0" smtClean="0">
                <a:ln>
                  <a:noFill/>
                </a:ln>
                <a:solidFill>
                  <a:prstClr val="black"/>
                </a:solidFill>
                <a:effectLst/>
                <a:uLnTx/>
                <a:uFillTx/>
              </a:rPr>
              <a:t> </a:t>
            </a:r>
          </a:p>
          <a:p>
            <a:pPr marL="3886200" marR="0" lvl="8" indent="-228600" algn="just" defTabSz="914400" eaLnBrk="1" fontAlgn="auto" latinLnBrk="0" hangingPunct="1">
              <a:lnSpc>
                <a:spcPct val="100000"/>
              </a:lnSpc>
              <a:spcBef>
                <a:spcPct val="20000"/>
              </a:spcBef>
              <a:spcAft>
                <a:spcPts val="0"/>
              </a:spcAft>
              <a:buClrTx/>
              <a:buSzTx/>
              <a:buFontTx/>
              <a:buNone/>
              <a:tabLst/>
              <a:defRPr/>
            </a:pPr>
            <a:endParaRPr kumimoji="0" lang="tr-TR" sz="1600" b="0" i="0" u="none" strike="noStrike" kern="0" cap="none" spc="0" normalizeH="0" baseline="0" noProof="0" dirty="0" smtClean="0">
              <a:ln>
                <a:noFill/>
              </a:ln>
              <a:solidFill>
                <a:prstClr val="black"/>
              </a:solidFill>
              <a:effectLst/>
              <a:uLnTx/>
              <a:uFillTx/>
            </a:endParaRPr>
          </a:p>
          <a:p>
            <a:pPr marL="3429000" lvl="7" indent="-228600" algn="just">
              <a:spcBef>
                <a:spcPct val="20000"/>
              </a:spcBef>
            </a:pPr>
            <a:r>
              <a:rPr kumimoji="0" lang="tr-TR" sz="1600" b="1" i="0" u="none" strike="noStrike" kern="0" cap="none" spc="0" normalizeH="0" baseline="0" noProof="0" dirty="0" smtClean="0">
                <a:ln>
                  <a:noFill/>
                </a:ln>
                <a:solidFill>
                  <a:prstClr val="black"/>
                </a:solidFill>
                <a:effectLst/>
                <a:uLnTx/>
                <a:uFillTx/>
              </a:rPr>
              <a:t>            </a:t>
            </a:r>
            <a:r>
              <a:rPr kumimoji="0" lang="tr-TR" sz="1600" b="1" i="0" u="none" strike="noStrike" kern="0" cap="none" spc="0" normalizeH="0" baseline="0" noProof="0" dirty="0" smtClean="0">
                <a:ln>
                  <a:noFill/>
                </a:ln>
                <a:solidFill>
                  <a:prstClr val="black"/>
                </a:solidFill>
                <a:effectLst/>
                <a:uLnTx/>
                <a:uFillTx/>
              </a:rPr>
              <a:t>       </a:t>
            </a:r>
            <a:r>
              <a:rPr lang="tr-TR" sz="1600" b="1" kern="0" dirty="0">
                <a:solidFill>
                  <a:prstClr val="black"/>
                </a:solidFill>
              </a:rPr>
              <a:t>YÖNETİM </a:t>
            </a:r>
            <a:r>
              <a:rPr lang="tr-TR" sz="1600" b="1" kern="0" dirty="0" smtClean="0">
                <a:solidFill>
                  <a:prstClr val="black"/>
                </a:solidFill>
              </a:rPr>
              <a:t>KURULU ÜYELERİ</a:t>
            </a:r>
            <a:endParaRPr kumimoji="0" lang="tr-TR" sz="1600" b="1" i="0" u="none" strike="noStrike" kern="0" cap="none" spc="0" normalizeH="0" baseline="0" noProof="0" dirty="0" smtClean="0">
              <a:ln>
                <a:noFill/>
              </a:ln>
              <a:solidFill>
                <a:prstClr val="black"/>
              </a:solidFill>
              <a:effectLst/>
              <a:uLnTx/>
              <a:uFillTx/>
            </a:endParaRPr>
          </a:p>
          <a:p>
            <a:pPr marL="3429000" lvl="7" indent="-228600" algn="just">
              <a:spcBef>
                <a:spcPct val="20000"/>
              </a:spcBef>
            </a:pPr>
            <a:r>
              <a:rPr lang="tr-TR" sz="1600" kern="0" dirty="0" smtClean="0">
                <a:solidFill>
                  <a:prstClr val="black"/>
                </a:solidFill>
              </a:rPr>
              <a:t>          </a:t>
            </a:r>
            <a:r>
              <a:rPr lang="tr-TR" sz="1600" kern="0" dirty="0" smtClean="0">
                <a:solidFill>
                  <a:prstClr val="black"/>
                </a:solidFill>
              </a:rPr>
              <a:t>       Dr</a:t>
            </a:r>
            <a:r>
              <a:rPr lang="tr-TR" sz="1600" kern="0" dirty="0">
                <a:solidFill>
                  <a:prstClr val="black"/>
                </a:solidFill>
              </a:rPr>
              <a:t>. </a:t>
            </a:r>
            <a:r>
              <a:rPr lang="tr-TR" sz="1600" kern="0" dirty="0" err="1">
                <a:solidFill>
                  <a:prstClr val="black"/>
                </a:solidFill>
              </a:rPr>
              <a:t>Öğr</a:t>
            </a:r>
            <a:r>
              <a:rPr lang="tr-TR" sz="1600" kern="0" dirty="0">
                <a:solidFill>
                  <a:prstClr val="black"/>
                </a:solidFill>
              </a:rPr>
              <a:t>. Üyesi </a:t>
            </a:r>
            <a:r>
              <a:rPr kumimoji="0" lang="tr-TR" sz="1600" b="0" i="0" u="none" strike="noStrike" kern="0" cap="none" spc="0" normalizeH="0" baseline="0" noProof="0" dirty="0" smtClean="0">
                <a:ln>
                  <a:noFill/>
                </a:ln>
                <a:solidFill>
                  <a:prstClr val="black"/>
                </a:solidFill>
                <a:effectLst/>
                <a:uLnTx/>
                <a:uFillTx/>
              </a:rPr>
              <a:t>RASİM TÖSTEN</a:t>
            </a:r>
          </a:p>
          <a:p>
            <a:pPr marL="3886200" lvl="8" indent="-228600" algn="just">
              <a:spcBef>
                <a:spcPct val="20000"/>
              </a:spcBef>
            </a:pPr>
            <a:r>
              <a:rPr lang="tr-TR" sz="1600" kern="0" dirty="0" smtClean="0">
                <a:solidFill>
                  <a:prstClr val="black"/>
                </a:solidFill>
              </a:rPr>
              <a:t>  </a:t>
            </a:r>
            <a:r>
              <a:rPr lang="tr-TR" sz="1600" kern="0" dirty="0" smtClean="0">
                <a:solidFill>
                  <a:prstClr val="black"/>
                </a:solidFill>
              </a:rPr>
              <a:t>     Dr</a:t>
            </a:r>
            <a:r>
              <a:rPr lang="tr-TR" sz="1600" kern="0" dirty="0">
                <a:solidFill>
                  <a:prstClr val="black"/>
                </a:solidFill>
              </a:rPr>
              <a:t>. </a:t>
            </a:r>
            <a:r>
              <a:rPr lang="tr-TR" sz="1600" kern="0" dirty="0" err="1">
                <a:solidFill>
                  <a:prstClr val="black"/>
                </a:solidFill>
              </a:rPr>
              <a:t>Öğr</a:t>
            </a:r>
            <a:r>
              <a:rPr lang="tr-TR" sz="1600" kern="0" dirty="0">
                <a:solidFill>
                  <a:prstClr val="black"/>
                </a:solidFill>
              </a:rPr>
              <a:t>. Üyesi </a:t>
            </a:r>
            <a:r>
              <a:rPr kumimoji="0" lang="tr-TR" sz="1600" b="0" i="0" u="none" strike="noStrike" kern="0" cap="none" spc="0" normalizeH="0" baseline="0" noProof="0" dirty="0" smtClean="0">
                <a:ln>
                  <a:noFill/>
                </a:ln>
                <a:solidFill>
                  <a:prstClr val="black"/>
                </a:solidFill>
                <a:effectLst/>
                <a:uLnTx/>
                <a:uFillTx/>
              </a:rPr>
              <a:t>ÖMER CENGİZ</a:t>
            </a:r>
          </a:p>
          <a:p>
            <a:pPr marL="3886200" marR="0" lvl="8" indent="-228600" algn="just" defTabSz="914400" eaLnBrk="1" fontAlgn="auto" latinLnBrk="0" hangingPunct="1">
              <a:lnSpc>
                <a:spcPct val="100000"/>
              </a:lnSpc>
              <a:spcBef>
                <a:spcPct val="20000"/>
              </a:spcBef>
              <a:spcAft>
                <a:spcPts val="0"/>
              </a:spcAft>
              <a:buClrTx/>
              <a:buSzTx/>
              <a:buFontTx/>
              <a:buNone/>
              <a:tabLst/>
              <a:defRPr/>
            </a:pPr>
            <a:r>
              <a:rPr kumimoji="0" lang="tr-TR" sz="1600" b="0" i="0" u="none" strike="noStrike" kern="0" cap="none" spc="0" normalizeH="0" baseline="0" noProof="0" dirty="0" smtClean="0">
                <a:ln>
                  <a:noFill/>
                </a:ln>
                <a:solidFill>
                  <a:prstClr val="black"/>
                </a:solidFill>
                <a:effectLst/>
                <a:uLnTx/>
                <a:uFillTx/>
              </a:rPr>
              <a:t>      </a:t>
            </a:r>
            <a:r>
              <a:rPr kumimoji="0" lang="tr-TR" sz="1600" b="0" i="0" u="none" strike="noStrike" kern="0" cap="none" spc="0" normalizeH="0" baseline="0" noProof="0" dirty="0" smtClean="0">
                <a:ln>
                  <a:noFill/>
                </a:ln>
                <a:solidFill>
                  <a:prstClr val="black"/>
                </a:solidFill>
                <a:effectLst/>
                <a:uLnTx/>
                <a:uFillTx/>
              </a:rPr>
              <a:t> ÖĞR</a:t>
            </a:r>
            <a:r>
              <a:rPr kumimoji="0" lang="tr-TR" sz="1600" b="0" i="0" u="none" strike="noStrike" kern="0" cap="none" spc="0" normalizeH="0" baseline="0" noProof="0" dirty="0" smtClean="0">
                <a:ln>
                  <a:noFill/>
                </a:ln>
                <a:solidFill>
                  <a:prstClr val="black"/>
                </a:solidFill>
                <a:effectLst/>
                <a:uLnTx/>
                <a:uFillTx/>
              </a:rPr>
              <a:t>. GÖR. YUSUF SOYLU</a:t>
            </a:r>
          </a:p>
          <a:p>
            <a:pPr marL="3886200" lvl="8" indent="-228600" algn="just">
              <a:spcBef>
                <a:spcPct val="20000"/>
              </a:spcBef>
            </a:pPr>
            <a:r>
              <a:rPr lang="tr-TR" sz="1600" kern="0" dirty="0" smtClean="0">
                <a:solidFill>
                  <a:prstClr val="black"/>
                </a:solidFill>
              </a:rPr>
              <a:t>       Dr</a:t>
            </a:r>
            <a:r>
              <a:rPr lang="tr-TR" sz="1600" kern="0" dirty="0">
                <a:solidFill>
                  <a:prstClr val="black"/>
                </a:solidFill>
              </a:rPr>
              <a:t>. </a:t>
            </a:r>
            <a:r>
              <a:rPr lang="tr-TR" sz="1600" kern="0" dirty="0" err="1">
                <a:solidFill>
                  <a:prstClr val="black"/>
                </a:solidFill>
              </a:rPr>
              <a:t>Öğr</a:t>
            </a:r>
            <a:r>
              <a:rPr lang="tr-TR" sz="1600" kern="0" dirty="0">
                <a:solidFill>
                  <a:prstClr val="black"/>
                </a:solidFill>
              </a:rPr>
              <a:t>. Üyesi </a:t>
            </a:r>
            <a:r>
              <a:rPr kumimoji="0" lang="tr-TR" sz="1600" b="0" i="0" u="none" strike="noStrike" kern="0" cap="none" spc="0" normalizeH="0" baseline="0" noProof="0" dirty="0" smtClean="0">
                <a:ln>
                  <a:noFill/>
                </a:ln>
                <a:solidFill>
                  <a:prstClr val="black"/>
                </a:solidFill>
                <a:effectLst/>
                <a:uLnTx/>
                <a:uFillTx/>
              </a:rPr>
              <a:t>ORHAN BAYTAR</a:t>
            </a:r>
          </a:p>
          <a:p>
            <a:pPr marL="2971800" lvl="6" indent="-228600" algn="just">
              <a:spcBef>
                <a:spcPct val="20000"/>
              </a:spcBef>
            </a:pPr>
            <a:r>
              <a:rPr kumimoji="0" lang="tr-TR" sz="1600" b="0" i="0" u="none" strike="noStrike" kern="0" cap="none" spc="0" normalizeH="0" baseline="0" noProof="0" dirty="0" smtClean="0">
                <a:ln>
                  <a:noFill/>
                </a:ln>
                <a:solidFill>
                  <a:prstClr val="black"/>
                </a:solidFill>
                <a:effectLst/>
                <a:uLnTx/>
                <a:uFillTx/>
              </a:rPr>
              <a:t>                 </a:t>
            </a:r>
            <a:r>
              <a:rPr kumimoji="0" lang="tr-TR" sz="1600" b="0" i="0" u="none" strike="noStrike" kern="0" cap="none" spc="0" normalizeH="0" baseline="0" noProof="0" dirty="0" smtClean="0">
                <a:ln>
                  <a:noFill/>
                </a:ln>
                <a:solidFill>
                  <a:prstClr val="black"/>
                </a:solidFill>
                <a:effectLst/>
                <a:uLnTx/>
                <a:uFillTx/>
              </a:rPr>
              <a:t>          </a:t>
            </a:r>
            <a:r>
              <a:rPr lang="tr-TR" sz="1600" kern="0" dirty="0" smtClean="0">
                <a:solidFill>
                  <a:prstClr val="black"/>
                </a:solidFill>
              </a:rPr>
              <a:t>Dr</a:t>
            </a:r>
            <a:r>
              <a:rPr lang="tr-TR" sz="1600" kern="0" dirty="0">
                <a:solidFill>
                  <a:prstClr val="black"/>
                </a:solidFill>
              </a:rPr>
              <a:t>. </a:t>
            </a:r>
            <a:r>
              <a:rPr lang="tr-TR" sz="1600" kern="0" dirty="0" err="1">
                <a:solidFill>
                  <a:prstClr val="black"/>
                </a:solidFill>
              </a:rPr>
              <a:t>Öğr</a:t>
            </a:r>
            <a:r>
              <a:rPr lang="tr-TR" sz="1600" kern="0" dirty="0">
                <a:solidFill>
                  <a:prstClr val="black"/>
                </a:solidFill>
              </a:rPr>
              <a:t>. Üyesi</a:t>
            </a:r>
            <a:r>
              <a:rPr kumimoji="0" lang="tr-TR" sz="1600" b="0" i="0" u="none" strike="noStrike" kern="0" cap="none" spc="0" normalizeH="0" baseline="0" noProof="0" dirty="0" smtClean="0">
                <a:ln>
                  <a:noFill/>
                </a:ln>
                <a:solidFill>
                  <a:prstClr val="black"/>
                </a:solidFill>
                <a:effectLst/>
                <a:uLnTx/>
                <a:uFillTx/>
              </a:rPr>
              <a:t> YUNUS EMRE AVCI</a:t>
            </a:r>
          </a:p>
          <a:p>
            <a:pPr marL="2971800" lvl="6" indent="-228600" algn="just">
              <a:spcBef>
                <a:spcPct val="20000"/>
              </a:spcBef>
            </a:pPr>
            <a:r>
              <a:rPr kumimoji="0" lang="tr-TR" sz="1600" b="0" i="0" u="none" strike="noStrike" kern="0" cap="none" spc="0" normalizeH="0" baseline="0" noProof="0" dirty="0" smtClean="0">
                <a:ln>
                  <a:noFill/>
                </a:ln>
                <a:solidFill>
                  <a:prstClr val="black"/>
                </a:solidFill>
                <a:effectLst/>
                <a:uLnTx/>
                <a:uFillTx/>
              </a:rPr>
              <a:t>                  </a:t>
            </a:r>
            <a:r>
              <a:rPr kumimoji="0" lang="tr-TR" sz="1600" b="0" i="0" u="none" strike="noStrike" kern="0" cap="none" spc="0" normalizeH="0" baseline="0" noProof="0" dirty="0" smtClean="0">
                <a:ln>
                  <a:noFill/>
                </a:ln>
                <a:solidFill>
                  <a:prstClr val="black"/>
                </a:solidFill>
                <a:effectLst/>
                <a:uLnTx/>
                <a:uFillTx/>
              </a:rPr>
              <a:t>         </a:t>
            </a:r>
            <a:r>
              <a:rPr lang="tr-TR" sz="1600" kern="0" dirty="0" smtClean="0">
                <a:solidFill>
                  <a:prstClr val="black"/>
                </a:solidFill>
              </a:rPr>
              <a:t>Dr</a:t>
            </a:r>
            <a:r>
              <a:rPr lang="tr-TR" sz="1600" kern="0" dirty="0">
                <a:solidFill>
                  <a:prstClr val="black"/>
                </a:solidFill>
              </a:rPr>
              <a:t>. </a:t>
            </a:r>
            <a:r>
              <a:rPr lang="tr-TR" sz="1600" kern="0" dirty="0" err="1">
                <a:solidFill>
                  <a:prstClr val="black"/>
                </a:solidFill>
              </a:rPr>
              <a:t>Öğr</a:t>
            </a:r>
            <a:r>
              <a:rPr lang="tr-TR" sz="1600" kern="0" dirty="0">
                <a:solidFill>
                  <a:prstClr val="black"/>
                </a:solidFill>
              </a:rPr>
              <a:t>. Üyesi</a:t>
            </a:r>
            <a:r>
              <a:rPr kumimoji="0" lang="tr-TR" sz="1600" b="0" i="0" u="none" strike="noStrike" kern="0" cap="none" spc="0" normalizeH="0" baseline="0" noProof="0" dirty="0" smtClean="0">
                <a:ln>
                  <a:noFill/>
                </a:ln>
                <a:solidFill>
                  <a:prstClr val="black"/>
                </a:solidFill>
                <a:effectLst/>
                <a:uLnTx/>
                <a:uFillTx/>
              </a:rPr>
              <a:t>. ADEM İNCE </a:t>
            </a:r>
          </a:p>
        </p:txBody>
      </p:sp>
    </p:spTree>
    <p:extLst>
      <p:ext uri="{BB962C8B-B14F-4D97-AF65-F5344CB8AC3E}">
        <p14:creationId xmlns="" xmlns:p14="http://schemas.microsoft.com/office/powerpoint/2010/main" val="33823328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Eğitimlerimiz</a:t>
            </a:r>
            <a:endParaRPr lang="tr-TR" sz="2400" b="1" dirty="0"/>
          </a:p>
        </p:txBody>
      </p:sp>
      <p:sp>
        <p:nvSpPr>
          <p:cNvPr id="3" name="Dikdörtgen 2"/>
          <p:cNvSpPr/>
          <p:nvPr/>
        </p:nvSpPr>
        <p:spPr>
          <a:xfrm>
            <a:off x="515815" y="1085119"/>
            <a:ext cx="10773507" cy="4376583"/>
          </a:xfrm>
          <a:prstGeom prst="rect">
            <a:avLst/>
          </a:prstGeom>
        </p:spPr>
        <p:txBody>
          <a:bodyPr wrap="square">
            <a:spAutoFit/>
          </a:bodyPr>
          <a:lstStyle/>
          <a:p>
            <a:pPr marL="342900" marR="0" lvl="0" indent="-342900" defTabSz="914400" eaLnBrk="1" fontAlgn="auto" latinLnBrk="0" hangingPunct="1">
              <a:lnSpc>
                <a:spcPct val="100000"/>
              </a:lnSpc>
              <a:spcBef>
                <a:spcPct val="20000"/>
              </a:spcBef>
              <a:spcAft>
                <a:spcPts val="0"/>
              </a:spcAft>
              <a:buClrTx/>
              <a:buSzTx/>
              <a:buFontTx/>
              <a:buNone/>
              <a:tabLst/>
              <a:defRPr/>
            </a:pPr>
            <a:r>
              <a:rPr kumimoji="0" lang="tr-TR" sz="2400" b="1" i="0" u="none" strike="noStrike" kern="0" cap="none" spc="0" normalizeH="0" baseline="0" noProof="0" dirty="0" smtClean="0">
                <a:ln>
                  <a:noFill/>
                </a:ln>
                <a:solidFill>
                  <a:prstClr val="black"/>
                </a:solidFill>
                <a:effectLst/>
                <a:uLnTx/>
                <a:uFillTx/>
              </a:rPr>
              <a:t>        Kişisel </a:t>
            </a:r>
            <a:r>
              <a:rPr kumimoji="0" lang="tr-TR" sz="2400" b="1" i="0" u="none" strike="noStrike" kern="0" cap="none" spc="0" normalizeH="0" baseline="0" noProof="0" dirty="0" smtClean="0">
                <a:ln>
                  <a:noFill/>
                </a:ln>
                <a:solidFill>
                  <a:prstClr val="black"/>
                </a:solidFill>
                <a:effectLst/>
                <a:uLnTx/>
                <a:uFillTx/>
              </a:rPr>
              <a:t>Gelişim </a:t>
            </a:r>
            <a:r>
              <a:rPr kumimoji="0" lang="tr-TR" sz="2400" b="1" i="0" u="none" strike="noStrike" kern="0" cap="none" spc="0" normalizeH="0" baseline="0" noProof="0" dirty="0" smtClean="0">
                <a:ln>
                  <a:noFill/>
                </a:ln>
                <a:solidFill>
                  <a:prstClr val="black"/>
                </a:solidFill>
                <a:effectLst/>
                <a:uLnTx/>
                <a:uFillTx/>
              </a:rPr>
              <a:t>Eğitimleri</a:t>
            </a:r>
            <a:r>
              <a:rPr lang="tr-TR" sz="2400" b="1" kern="0" dirty="0" smtClean="0">
                <a:solidFill>
                  <a:prstClr val="black"/>
                </a:solidFill>
              </a:rPr>
              <a:t>.</a:t>
            </a:r>
            <a:endParaRPr kumimoji="0" lang="tr-TR" sz="2400" b="1" i="0" u="none" strike="noStrike" kern="0" cap="none" spc="0" normalizeH="0" baseline="0" noProof="0" dirty="0" smtClean="0">
              <a:ln>
                <a:noFill/>
              </a:ln>
              <a:solidFill>
                <a:prstClr val="black"/>
              </a:solidFill>
              <a:effectLst/>
              <a:uLnTx/>
              <a:uFillTx/>
            </a:endParaRPr>
          </a:p>
          <a:p>
            <a:pPr marL="342900" marR="0" lvl="0" indent="-342900" algn="ctr" defTabSz="914400" eaLnBrk="1" fontAlgn="auto" latinLnBrk="0" hangingPunct="1">
              <a:lnSpc>
                <a:spcPct val="100000"/>
              </a:lnSpc>
              <a:spcBef>
                <a:spcPct val="20000"/>
              </a:spcBef>
              <a:spcAft>
                <a:spcPts val="0"/>
              </a:spcAft>
              <a:buClrTx/>
              <a:buSzTx/>
              <a:buFontTx/>
              <a:buNone/>
              <a:tabLst/>
              <a:defRPr/>
            </a:pPr>
            <a:r>
              <a:rPr kumimoji="0" lang="tr-TR" sz="2400" b="1" i="0" u="none" strike="noStrike" kern="0" cap="none" spc="0" normalizeH="0" baseline="0" noProof="0" dirty="0" smtClean="0">
                <a:ln>
                  <a:noFill/>
                </a:ln>
                <a:solidFill>
                  <a:prstClr val="black"/>
                </a:solidFill>
                <a:effectLst/>
                <a:uLnTx/>
                <a:uFillTx/>
              </a:rPr>
              <a:t>Amaç: </a:t>
            </a:r>
            <a:r>
              <a:rPr kumimoji="0" lang="tr-TR" sz="2400" b="0" i="0" u="none" strike="noStrike" kern="0" cap="none" spc="0" normalizeH="0" baseline="0" noProof="0" dirty="0" smtClean="0">
                <a:ln>
                  <a:noFill/>
                </a:ln>
                <a:solidFill>
                  <a:prstClr val="black"/>
                </a:solidFill>
                <a:effectLst/>
                <a:uLnTx/>
                <a:uFillTx/>
              </a:rPr>
              <a:t>Kişisel gelişim etkinliklerinin amacı kişinin içindeki potansiyelin farkına varmasını sağlamak, bu potansiyelin açığa çıkmasında ona yardımcı olmaktır. </a:t>
            </a:r>
          </a:p>
          <a:p>
            <a:pPr marL="342900" marR="0" lvl="0" indent="-342900" algn="ctr" defTabSz="914400" eaLnBrk="1" fontAlgn="auto" latinLnBrk="0" hangingPunct="1">
              <a:lnSpc>
                <a:spcPct val="100000"/>
              </a:lnSpc>
              <a:spcBef>
                <a:spcPct val="20000"/>
              </a:spcBef>
              <a:spcAft>
                <a:spcPts val="0"/>
              </a:spcAft>
              <a:buClrTx/>
              <a:buSzTx/>
              <a:buFontTx/>
              <a:buNone/>
              <a:tabLst/>
              <a:defRPr/>
            </a:pPr>
            <a:endParaRPr kumimoji="0" lang="tr-TR" sz="2400" b="1" i="0" u="none" strike="noStrike" kern="0" cap="none" spc="0" normalizeH="0" baseline="0" noProof="0" dirty="0" smtClean="0">
              <a:ln>
                <a:noFill/>
              </a:ln>
              <a:solidFill>
                <a:prstClr val="black"/>
              </a:solidFill>
              <a:effectLst/>
              <a:uLnTx/>
              <a:uFillTx/>
            </a:endParaRPr>
          </a:p>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400" b="0" i="0" u="none" strike="noStrike" kern="0" cap="none" spc="0" normalizeH="0" baseline="0" noProof="0" dirty="0" smtClean="0">
                <a:ln>
                  <a:noFill/>
                </a:ln>
                <a:solidFill>
                  <a:prstClr val="black"/>
                </a:solidFill>
                <a:effectLst/>
                <a:uLnTx/>
                <a:uFillTx/>
              </a:rPr>
              <a:t> Etkili </a:t>
            </a:r>
            <a:r>
              <a:rPr kumimoji="0" lang="tr-TR" sz="2400" b="0" i="0" u="none" strike="noStrike" kern="0" cap="none" spc="0" normalizeH="0" baseline="0" noProof="0" dirty="0" smtClean="0">
                <a:ln>
                  <a:noFill/>
                </a:ln>
                <a:solidFill>
                  <a:prstClr val="black"/>
                </a:solidFill>
                <a:effectLst/>
                <a:uLnTx/>
                <a:uFillTx/>
              </a:rPr>
              <a:t>iletişim </a:t>
            </a:r>
          </a:p>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400" b="0" i="0" u="none" strike="noStrike" kern="0" cap="none" spc="0" normalizeH="0" baseline="0" noProof="0" dirty="0" smtClean="0">
                <a:ln>
                  <a:noFill/>
                </a:ln>
                <a:solidFill>
                  <a:prstClr val="black"/>
                </a:solidFill>
                <a:effectLst/>
                <a:uLnTx/>
                <a:uFillTx/>
              </a:rPr>
              <a:t>Pozitif düşünce ve stres yönetimi</a:t>
            </a:r>
          </a:p>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400" b="0" i="0" u="none" strike="noStrike" kern="0" cap="none" spc="0" normalizeH="0" baseline="0" noProof="0" dirty="0" smtClean="0">
                <a:ln>
                  <a:noFill/>
                </a:ln>
                <a:solidFill>
                  <a:prstClr val="black"/>
                </a:solidFill>
                <a:effectLst/>
                <a:uLnTx/>
                <a:uFillTx/>
              </a:rPr>
              <a:t>Liderlik </a:t>
            </a:r>
          </a:p>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400" b="0" i="0" u="none" strike="noStrike" kern="0" cap="none" spc="0" normalizeH="0" baseline="0" noProof="0" dirty="0" smtClean="0">
                <a:ln>
                  <a:noFill/>
                </a:ln>
                <a:solidFill>
                  <a:prstClr val="black"/>
                </a:solidFill>
                <a:effectLst/>
                <a:uLnTx/>
                <a:uFillTx/>
              </a:rPr>
              <a:t>Zaman yönetimi</a:t>
            </a:r>
          </a:p>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400" b="0" i="0" u="none" strike="noStrike" kern="0" cap="none" spc="0" normalizeH="0" baseline="0" noProof="0" dirty="0" smtClean="0">
                <a:ln>
                  <a:noFill/>
                </a:ln>
                <a:solidFill>
                  <a:prstClr val="black"/>
                </a:solidFill>
                <a:effectLst/>
                <a:uLnTx/>
                <a:uFillTx/>
              </a:rPr>
              <a:t>Diksiyon</a:t>
            </a:r>
          </a:p>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400" b="0" i="0" u="none" strike="noStrike" kern="0" cap="none" spc="0" normalizeH="0" baseline="0" noProof="0" dirty="0" smtClean="0">
                <a:ln>
                  <a:noFill/>
                </a:ln>
                <a:solidFill>
                  <a:prstClr val="black"/>
                </a:solidFill>
                <a:effectLst/>
                <a:uLnTx/>
                <a:uFillTx/>
              </a:rPr>
              <a:t>Pratik İngilizce </a:t>
            </a:r>
            <a:r>
              <a:rPr kumimoji="0" lang="tr-TR" sz="2400" b="0" i="0" u="none" strike="noStrike" kern="0" cap="none" spc="0" normalizeH="0" baseline="0" noProof="0" dirty="0" smtClean="0">
                <a:ln>
                  <a:noFill/>
                </a:ln>
                <a:solidFill>
                  <a:prstClr val="black"/>
                </a:solidFill>
                <a:effectLst/>
                <a:uLnTx/>
                <a:uFillTx/>
              </a:rPr>
              <a:t>   </a:t>
            </a:r>
            <a:endParaRPr kumimoji="0" lang="tr-TR" sz="2400" b="0" i="0" u="none" strike="noStrike" kern="0" cap="none" spc="0" normalizeH="0" baseline="0" noProof="0" dirty="0" smtClean="0">
              <a:ln>
                <a:noFill/>
              </a:ln>
              <a:solidFill>
                <a:prstClr val="black"/>
              </a:solidFill>
              <a:effectLst/>
              <a:uLnTx/>
              <a:uFillTx/>
            </a:endParaRPr>
          </a:p>
        </p:txBody>
      </p:sp>
    </p:spTree>
    <p:extLst>
      <p:ext uri="{BB962C8B-B14F-4D97-AF65-F5344CB8AC3E}">
        <p14:creationId xmlns="" xmlns:p14="http://schemas.microsoft.com/office/powerpoint/2010/main" val="27947295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Eğitimlerimiz</a:t>
            </a:r>
            <a:endParaRPr lang="tr-TR" sz="2400" b="1" dirty="0"/>
          </a:p>
        </p:txBody>
      </p:sp>
      <p:sp>
        <p:nvSpPr>
          <p:cNvPr id="3" name="Dikdörtgen 2"/>
          <p:cNvSpPr/>
          <p:nvPr/>
        </p:nvSpPr>
        <p:spPr>
          <a:xfrm>
            <a:off x="1031631" y="1443841"/>
            <a:ext cx="8909538" cy="4093428"/>
          </a:xfrm>
          <a:prstGeom prst="rect">
            <a:avLst/>
          </a:prstGeom>
        </p:spPr>
        <p:txBody>
          <a:bodyPr wrap="square">
            <a:spAutoFit/>
          </a:bodyPr>
          <a:lstStyle/>
          <a:p>
            <a:r>
              <a:rPr lang="tr-TR" sz="2000" b="1" dirty="0" smtClean="0"/>
              <a:t>    Kariyer </a:t>
            </a:r>
            <a:r>
              <a:rPr lang="tr-TR" sz="2000" b="1" dirty="0"/>
              <a:t>gelişimi Eğitimleri </a:t>
            </a:r>
            <a:r>
              <a:rPr lang="tr-TR" sz="2000" b="1" dirty="0" smtClean="0"/>
              <a:t>.</a:t>
            </a:r>
            <a:endParaRPr lang="tr-TR" sz="2000" b="1" dirty="0"/>
          </a:p>
          <a:p>
            <a:endParaRPr lang="tr-TR" sz="2000" dirty="0"/>
          </a:p>
          <a:p>
            <a:r>
              <a:rPr lang="tr-TR" sz="2000" b="1" dirty="0"/>
              <a:t>Amaç:</a:t>
            </a:r>
            <a:r>
              <a:rPr lang="tr-TR" sz="2000" dirty="0"/>
              <a:t> Kariyer gelişimi etkinliklerinin amacı öğrencilerin mezuniyet sonrasına hazırlanmalarında onlara yardımcı olacak çalışmalar yaparak, çağın gerektirdiği öncelikler üzerinde eğitim vererek iş hayatına hazırlanmalarını sağlamaktır.</a:t>
            </a:r>
          </a:p>
          <a:p>
            <a:endParaRPr lang="tr-TR" sz="2000" dirty="0"/>
          </a:p>
          <a:p>
            <a:r>
              <a:rPr lang="tr-TR" sz="2000" dirty="0"/>
              <a:t>CV </a:t>
            </a:r>
            <a:r>
              <a:rPr lang="tr-TR" sz="2000" dirty="0" smtClean="0"/>
              <a:t>hazırlama,</a:t>
            </a:r>
            <a:endParaRPr lang="tr-TR" sz="2000" dirty="0"/>
          </a:p>
          <a:p>
            <a:r>
              <a:rPr lang="tr-TR" sz="2000" dirty="0"/>
              <a:t>Mülakat </a:t>
            </a:r>
            <a:r>
              <a:rPr lang="tr-TR" sz="2000" dirty="0" smtClean="0"/>
              <a:t>teknikleri,</a:t>
            </a:r>
            <a:endParaRPr lang="tr-TR" sz="2000" dirty="0"/>
          </a:p>
          <a:p>
            <a:r>
              <a:rPr lang="tr-TR" sz="2000" dirty="0"/>
              <a:t>Kariyer </a:t>
            </a:r>
            <a:r>
              <a:rPr lang="tr-TR" sz="2000" dirty="0" smtClean="0"/>
              <a:t>planlama,</a:t>
            </a:r>
            <a:endParaRPr lang="tr-TR" sz="2000" dirty="0"/>
          </a:p>
          <a:p>
            <a:r>
              <a:rPr lang="tr-TR" sz="2000" dirty="0"/>
              <a:t>Proje </a:t>
            </a:r>
            <a:r>
              <a:rPr lang="tr-TR" sz="2000" dirty="0" smtClean="0"/>
              <a:t>yazma,</a:t>
            </a:r>
            <a:endParaRPr lang="tr-TR" sz="2000" dirty="0"/>
          </a:p>
          <a:p>
            <a:r>
              <a:rPr lang="tr-TR" sz="2000" dirty="0" smtClean="0"/>
              <a:t>Girişimcilik,</a:t>
            </a:r>
            <a:endParaRPr lang="tr-TR" sz="2000" dirty="0"/>
          </a:p>
          <a:p>
            <a:r>
              <a:rPr lang="tr-TR" sz="2000" dirty="0"/>
              <a:t>Mesleki </a:t>
            </a:r>
            <a:r>
              <a:rPr lang="tr-TR" sz="2000" dirty="0" err="1" smtClean="0"/>
              <a:t>İnovasyon</a:t>
            </a:r>
            <a:r>
              <a:rPr lang="tr-TR" sz="2000" dirty="0" smtClean="0"/>
              <a:t>,</a:t>
            </a:r>
            <a:endParaRPr lang="tr-TR" sz="2000" dirty="0"/>
          </a:p>
          <a:p>
            <a:r>
              <a:rPr lang="tr-TR" sz="2000" dirty="0"/>
              <a:t>Takım </a:t>
            </a:r>
            <a:r>
              <a:rPr lang="tr-TR" sz="2000" dirty="0" smtClean="0"/>
              <a:t>çalışması.</a:t>
            </a:r>
            <a:endParaRPr lang="tr-TR" sz="2000" dirty="0"/>
          </a:p>
        </p:txBody>
      </p:sp>
    </p:spTree>
    <p:extLst>
      <p:ext uri="{BB962C8B-B14F-4D97-AF65-F5344CB8AC3E}">
        <p14:creationId xmlns="" xmlns:p14="http://schemas.microsoft.com/office/powerpoint/2010/main" val="26151908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Eğitimlerimiz</a:t>
            </a:r>
            <a:endParaRPr lang="tr-TR" sz="2400" b="1" dirty="0"/>
          </a:p>
        </p:txBody>
      </p:sp>
      <p:sp>
        <p:nvSpPr>
          <p:cNvPr id="3" name="Dikdörtgen 2"/>
          <p:cNvSpPr/>
          <p:nvPr/>
        </p:nvSpPr>
        <p:spPr>
          <a:xfrm>
            <a:off x="386862" y="1298809"/>
            <a:ext cx="9683261" cy="4524315"/>
          </a:xfrm>
          <a:prstGeom prst="rect">
            <a:avLst/>
          </a:prstGeom>
        </p:spPr>
        <p:txBody>
          <a:bodyPr wrap="square">
            <a:spAutoFit/>
          </a:bodyPr>
          <a:lstStyle/>
          <a:p>
            <a:r>
              <a:rPr lang="tr-TR" sz="2400" b="1" dirty="0"/>
              <a:t>Teknik Eğitimler (Bilgisayar Destekli Eğitimler)</a:t>
            </a:r>
          </a:p>
          <a:p>
            <a:r>
              <a:rPr lang="tr-TR" sz="2400" b="1" dirty="0"/>
              <a:t>Amaç: </a:t>
            </a:r>
            <a:endParaRPr lang="tr-TR" sz="2400" b="1" dirty="0" smtClean="0"/>
          </a:p>
          <a:p>
            <a:r>
              <a:rPr lang="tr-TR" sz="2400" dirty="0" smtClean="0"/>
              <a:t>Teknik </a:t>
            </a:r>
            <a:r>
              <a:rPr lang="tr-TR" sz="2400" dirty="0"/>
              <a:t>eğitimlerin verilme amacı öğrencilerin kariyer gelişimini destekleyici çalışmalar düzenleyerek sürecin etkili ve verimli işletilmesini sağlamaktır.</a:t>
            </a:r>
          </a:p>
          <a:p>
            <a:endParaRPr lang="tr-TR" sz="2400" dirty="0"/>
          </a:p>
          <a:p>
            <a:r>
              <a:rPr lang="tr-TR" sz="2400" dirty="0"/>
              <a:t>SPSS ile Veri analizi</a:t>
            </a:r>
          </a:p>
          <a:p>
            <a:r>
              <a:rPr lang="tr-TR" sz="2400" dirty="0" err="1"/>
              <a:t>EndNote</a:t>
            </a:r>
            <a:endParaRPr lang="tr-TR" sz="2400" dirty="0"/>
          </a:p>
          <a:p>
            <a:r>
              <a:rPr lang="tr-TR" sz="2400" dirty="0"/>
              <a:t>Atlas-Ti</a:t>
            </a:r>
          </a:p>
          <a:p>
            <a:r>
              <a:rPr lang="tr-TR" sz="2400" dirty="0" err="1"/>
              <a:t>Amos</a:t>
            </a:r>
            <a:endParaRPr lang="tr-TR" sz="2400" dirty="0"/>
          </a:p>
          <a:p>
            <a:r>
              <a:rPr lang="tr-TR" sz="2400" dirty="0"/>
              <a:t>Mimari tasarım yazılımları</a:t>
            </a:r>
          </a:p>
          <a:p>
            <a:r>
              <a:rPr lang="tr-TR" sz="2400" dirty="0"/>
              <a:t>Bilgisayarlı muhasebe</a:t>
            </a:r>
          </a:p>
          <a:p>
            <a:r>
              <a:rPr lang="tr-TR" sz="2400" dirty="0"/>
              <a:t>Web Tasarımı</a:t>
            </a:r>
          </a:p>
        </p:txBody>
      </p:sp>
    </p:spTree>
    <p:extLst>
      <p:ext uri="{BB962C8B-B14F-4D97-AF65-F5344CB8AC3E}">
        <p14:creationId xmlns="" xmlns:p14="http://schemas.microsoft.com/office/powerpoint/2010/main" val="12950606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899138" y="365125"/>
            <a:ext cx="9454662" cy="924413"/>
          </a:xfrm>
        </p:spPr>
        <p:txBody>
          <a:bodyPr>
            <a:normAutofit/>
          </a:bodyPr>
          <a:lstStyle/>
          <a:p>
            <a:r>
              <a:rPr lang="tr-TR" sz="3200" b="1" dirty="0" smtClean="0"/>
              <a:t>2018 Yılı Etkinliklerimiz</a:t>
            </a:r>
            <a:endParaRPr lang="tr-TR" sz="3200" b="1" dirty="0"/>
          </a:p>
        </p:txBody>
      </p:sp>
      <p:sp>
        <p:nvSpPr>
          <p:cNvPr id="3" name="İçerik Yer Tutucusu 2"/>
          <p:cNvSpPr>
            <a:spLocks noGrp="1"/>
          </p:cNvSpPr>
          <p:nvPr>
            <p:ph idx="1"/>
          </p:nvPr>
        </p:nvSpPr>
        <p:spPr>
          <a:xfrm>
            <a:off x="732692" y="1075348"/>
            <a:ext cx="10515600" cy="1081698"/>
          </a:xfrm>
        </p:spPr>
        <p:txBody>
          <a:bodyPr>
            <a:normAutofit fontScale="77500" lnSpcReduction="20000"/>
          </a:bodyPr>
          <a:lstStyle/>
          <a:p>
            <a:pPr marL="0" indent="0" algn="ctr">
              <a:buNone/>
            </a:pPr>
            <a:endParaRPr lang="tr-TR" b="1" dirty="0" smtClean="0"/>
          </a:p>
          <a:p>
            <a:pPr marL="0" indent="0" algn="ctr">
              <a:buNone/>
            </a:pPr>
            <a:r>
              <a:rPr lang="tr-TR" b="1" dirty="0" smtClean="0"/>
              <a:t>Kariyer Gelişimi Bilgilendirme Toplantısı</a:t>
            </a:r>
          </a:p>
          <a:p>
            <a:pPr marL="0" indent="0" algn="ctr">
              <a:buNone/>
            </a:pPr>
            <a:r>
              <a:rPr lang="tr-TR" b="1" dirty="0"/>
              <a:t>(</a:t>
            </a:r>
            <a:r>
              <a:rPr lang="tr-TR" b="1" dirty="0" smtClean="0"/>
              <a:t>Siirt Üniversitesi Beden Eğitimi ve Spor Yüksekokulu )</a:t>
            </a:r>
          </a:p>
          <a:p>
            <a:pPr marL="0" indent="0" algn="ctr">
              <a:buNone/>
            </a:pPr>
            <a:endParaRPr lang="tr-TR" b="1" dirty="0" smtClean="0"/>
          </a:p>
          <a:p>
            <a:pPr marL="0" indent="0">
              <a:buNone/>
            </a:pPr>
            <a:endParaRPr lang="tr-TR" dirty="0"/>
          </a:p>
        </p:txBody>
      </p:sp>
      <p:pic>
        <p:nvPicPr>
          <p:cNvPr id="1026"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92015" y="2305576"/>
            <a:ext cx="5175739" cy="342794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6002215" y="2305575"/>
            <a:ext cx="5404339" cy="342794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9635009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957754" y="365125"/>
            <a:ext cx="9396046" cy="924413"/>
          </a:xfrm>
        </p:spPr>
        <p:txBody>
          <a:bodyPr/>
          <a:lstStyle/>
          <a:p>
            <a:r>
              <a:rPr lang="tr-TR" sz="3200" b="1" dirty="0">
                <a:solidFill>
                  <a:prstClr val="black"/>
                </a:solidFill>
              </a:rPr>
              <a:t>2018 Yılı Etkinliklerimiz</a:t>
            </a:r>
            <a:endParaRPr lang="tr-TR" dirty="0"/>
          </a:p>
        </p:txBody>
      </p:sp>
      <p:sp>
        <p:nvSpPr>
          <p:cNvPr id="3" name="İçerik Yer Tutucusu 2"/>
          <p:cNvSpPr>
            <a:spLocks noGrp="1"/>
          </p:cNvSpPr>
          <p:nvPr>
            <p:ph idx="1"/>
          </p:nvPr>
        </p:nvSpPr>
        <p:spPr>
          <a:xfrm>
            <a:off x="838200" y="1254369"/>
            <a:ext cx="10515600" cy="4922594"/>
          </a:xfrm>
        </p:spPr>
        <p:txBody>
          <a:bodyPr/>
          <a:lstStyle/>
          <a:p>
            <a:pPr marL="0" indent="0" algn="ctr">
              <a:buNone/>
            </a:pPr>
            <a:r>
              <a:rPr lang="tr-TR" dirty="0" smtClean="0">
                <a:solidFill>
                  <a:srgbClr val="000000"/>
                </a:solidFill>
                <a:latin typeface="Times New Roman"/>
              </a:rPr>
              <a:t>«Geleceğimizi </a:t>
            </a:r>
            <a:r>
              <a:rPr lang="tr-TR" dirty="0">
                <a:solidFill>
                  <a:srgbClr val="000000"/>
                </a:solidFill>
                <a:latin typeface="Times New Roman"/>
              </a:rPr>
              <a:t>Planlamak: Görevler ve </a:t>
            </a:r>
            <a:r>
              <a:rPr lang="tr-TR" dirty="0" smtClean="0">
                <a:solidFill>
                  <a:srgbClr val="000000"/>
                </a:solidFill>
                <a:latin typeface="Times New Roman"/>
              </a:rPr>
              <a:t>Kaygılar» </a:t>
            </a:r>
            <a:r>
              <a:rPr lang="tr-TR" dirty="0" smtClean="0">
                <a:solidFill>
                  <a:srgbClr val="000000"/>
                </a:solidFill>
                <a:latin typeface="Times New Roman"/>
              </a:rPr>
              <a:t>Konferansı</a:t>
            </a:r>
            <a:endParaRPr lang="tr-TR" dirty="0" smtClean="0"/>
          </a:p>
          <a:p>
            <a:pPr marL="0" indent="0" algn="ctr">
              <a:buNone/>
            </a:pPr>
            <a:r>
              <a:rPr lang="tr-TR" dirty="0" smtClean="0"/>
              <a:t>(Siirt Bilim Teknik Koleji)</a:t>
            </a:r>
            <a:endParaRPr lang="tr-TR" dirty="0"/>
          </a:p>
        </p:txBody>
      </p:sp>
      <p:pic>
        <p:nvPicPr>
          <p:cNvPr id="2050"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811823" y="2579077"/>
            <a:ext cx="4909039" cy="345977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876192" y="2579077"/>
            <a:ext cx="5131777" cy="345977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6013573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2168768" y="365126"/>
            <a:ext cx="9185031" cy="1088536"/>
          </a:xfrm>
        </p:spPr>
        <p:txBody>
          <a:bodyPr/>
          <a:lstStyle/>
          <a:p>
            <a:r>
              <a:rPr lang="tr-TR" sz="3200" b="1" dirty="0">
                <a:solidFill>
                  <a:prstClr val="black"/>
                </a:solidFill>
              </a:rPr>
              <a:t>2018 Yılı Etkinliklerimiz</a:t>
            </a:r>
            <a:endParaRPr lang="tr-TR" dirty="0"/>
          </a:p>
        </p:txBody>
      </p:sp>
      <p:sp>
        <p:nvSpPr>
          <p:cNvPr id="3" name="İçerik Yer Tutucusu 2"/>
          <p:cNvSpPr>
            <a:spLocks noGrp="1"/>
          </p:cNvSpPr>
          <p:nvPr>
            <p:ph idx="1"/>
          </p:nvPr>
        </p:nvSpPr>
        <p:spPr>
          <a:xfrm>
            <a:off x="838200" y="1488831"/>
            <a:ext cx="10515600" cy="4688132"/>
          </a:xfrm>
        </p:spPr>
        <p:txBody>
          <a:bodyPr/>
          <a:lstStyle/>
          <a:p>
            <a:pPr marL="0" indent="0" algn="ctr">
              <a:buNone/>
            </a:pPr>
            <a:r>
              <a:rPr lang="tr-TR" dirty="0">
                <a:solidFill>
                  <a:srgbClr val="333333"/>
                </a:solidFill>
                <a:latin typeface="din_trregular"/>
              </a:rPr>
              <a:t>Güneydoğu Bölgesi Kariyer </a:t>
            </a:r>
            <a:r>
              <a:rPr lang="tr-TR" dirty="0" smtClean="0">
                <a:solidFill>
                  <a:srgbClr val="333333"/>
                </a:solidFill>
                <a:latin typeface="din_trregular"/>
              </a:rPr>
              <a:t>Fuarı Toplantısı</a:t>
            </a:r>
          </a:p>
          <a:p>
            <a:pPr marL="0" indent="0" algn="ctr">
              <a:buNone/>
            </a:pPr>
            <a:r>
              <a:rPr lang="tr-TR" dirty="0" smtClean="0">
                <a:solidFill>
                  <a:srgbClr val="333333"/>
                </a:solidFill>
                <a:latin typeface="din_trregular"/>
              </a:rPr>
              <a:t>(8 Paydaş Üniversite)</a:t>
            </a:r>
            <a:endParaRPr lang="tr-TR" dirty="0"/>
          </a:p>
        </p:txBody>
      </p:sp>
      <p:pic>
        <p:nvPicPr>
          <p:cNvPr id="3074"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184029" y="2895601"/>
            <a:ext cx="4771295" cy="311833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955324" y="2895601"/>
            <a:ext cx="5146428" cy="318130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8858539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2151184" y="259618"/>
            <a:ext cx="10515600" cy="1325563"/>
          </a:xfrm>
        </p:spPr>
        <p:txBody>
          <a:bodyPr/>
          <a:lstStyle/>
          <a:p>
            <a:r>
              <a:rPr lang="tr-TR" sz="3200" b="1" dirty="0">
                <a:solidFill>
                  <a:prstClr val="black"/>
                </a:solidFill>
              </a:rPr>
              <a:t>2018 Yılı Etkinliklerimiz</a:t>
            </a:r>
            <a:endParaRPr lang="tr-TR" dirty="0"/>
          </a:p>
        </p:txBody>
      </p:sp>
      <p:sp>
        <p:nvSpPr>
          <p:cNvPr id="3" name="İçerik Yer Tutucusu 2"/>
          <p:cNvSpPr>
            <a:spLocks noGrp="1"/>
          </p:cNvSpPr>
          <p:nvPr>
            <p:ph idx="1"/>
          </p:nvPr>
        </p:nvSpPr>
        <p:spPr/>
        <p:txBody>
          <a:bodyPr/>
          <a:lstStyle/>
          <a:p>
            <a:pPr marL="0" indent="0" algn="ctr">
              <a:buNone/>
            </a:pPr>
            <a:r>
              <a:rPr lang="tr-TR" dirty="0" smtClean="0"/>
              <a:t>Cumhurbaşkanlığı </a:t>
            </a:r>
            <a:r>
              <a:rPr lang="tr-TR" dirty="0"/>
              <a:t>İnsan Kaynakları </a:t>
            </a:r>
            <a:r>
              <a:rPr lang="tr-TR" dirty="0" smtClean="0"/>
              <a:t>Ofisi ile Kariyer Araştırma Merkezi Müdürleri Bölgesel Kariyer Etkinlikleri Çalışması</a:t>
            </a:r>
            <a:endParaRPr lang="tr-TR" dirty="0"/>
          </a:p>
        </p:txBody>
      </p:sp>
      <p:pic>
        <p:nvPicPr>
          <p:cNvPr id="1026" name="Picture 2" descr="C:\Users\Rasim\Desktop\26.02.2019\IMG-20190226-WA0021.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851655" y="2825262"/>
            <a:ext cx="4494068" cy="3259015"/>
          </a:xfrm>
          <a:prstGeom prst="rect">
            <a:avLst/>
          </a:prstGeom>
          <a:noFill/>
          <a:extLst>
            <a:ext uri="{909E8E84-426E-40DD-AFC4-6F175D3DCCD1}">
              <a14:hiddenFill xmlns="" xmlns:a14="http://schemas.microsoft.com/office/drawing/2010/main">
                <a:solidFill>
                  <a:srgbClr val="FFFFFF"/>
                </a:solidFill>
              </a14:hiddenFill>
            </a:ext>
          </a:extLst>
        </p:spPr>
      </p:pic>
      <p:pic>
        <p:nvPicPr>
          <p:cNvPr id="1027" name="Picture 3" descr="C:\Users\Rasim\Desktop\26.02.2019\IMG-20190226-WA0024.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545015" y="2825262"/>
            <a:ext cx="4700953" cy="3259015"/>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338621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506415" y="177556"/>
            <a:ext cx="10515600" cy="1325563"/>
          </a:xfrm>
        </p:spPr>
        <p:txBody>
          <a:bodyPr/>
          <a:lstStyle/>
          <a:p>
            <a:r>
              <a:rPr lang="tr-TR" sz="3200" b="1" dirty="0" smtClean="0">
                <a:solidFill>
                  <a:prstClr val="black"/>
                </a:solidFill>
              </a:rPr>
              <a:t>                  2018 </a:t>
            </a:r>
            <a:r>
              <a:rPr lang="tr-TR" sz="3200" b="1" dirty="0">
                <a:solidFill>
                  <a:prstClr val="black"/>
                </a:solidFill>
              </a:rPr>
              <a:t>Yılı Etkinliklerimiz</a:t>
            </a:r>
            <a:endParaRPr lang="tr-TR" dirty="0"/>
          </a:p>
        </p:txBody>
      </p:sp>
      <p:sp>
        <p:nvSpPr>
          <p:cNvPr id="3" name="İçerik Yer Tutucusu 2"/>
          <p:cNvSpPr>
            <a:spLocks noGrp="1"/>
          </p:cNvSpPr>
          <p:nvPr>
            <p:ph idx="1"/>
          </p:nvPr>
        </p:nvSpPr>
        <p:spPr>
          <a:xfrm>
            <a:off x="838200" y="1415317"/>
            <a:ext cx="10515600" cy="4351338"/>
          </a:xfrm>
        </p:spPr>
        <p:txBody>
          <a:bodyPr/>
          <a:lstStyle/>
          <a:p>
            <a:pPr marL="0" lvl="0" indent="0" algn="ctr">
              <a:buNone/>
            </a:pPr>
            <a:r>
              <a:rPr lang="tr-TR" dirty="0" smtClean="0">
                <a:solidFill>
                  <a:srgbClr val="000000"/>
                </a:solidFill>
                <a:latin typeface="Times New Roman"/>
              </a:rPr>
              <a:t>«Akıllı Şebekeler Konsepti: Bugünü ve Yarını» </a:t>
            </a:r>
            <a:r>
              <a:rPr lang="tr-TR" dirty="0" smtClean="0">
                <a:solidFill>
                  <a:srgbClr val="000000"/>
                </a:solidFill>
                <a:latin typeface="Times New Roman"/>
              </a:rPr>
              <a:t>Konferansı</a:t>
            </a:r>
            <a:endParaRPr lang="tr-TR" dirty="0">
              <a:solidFill>
                <a:prstClr val="black"/>
              </a:solidFill>
            </a:endParaRPr>
          </a:p>
          <a:p>
            <a:pPr marL="0" lvl="0" indent="0" algn="ctr">
              <a:buNone/>
            </a:pPr>
            <a:r>
              <a:rPr lang="tr-TR" dirty="0" smtClean="0">
                <a:solidFill>
                  <a:prstClr val="black"/>
                </a:solidFill>
              </a:rPr>
              <a:t>(Siirt </a:t>
            </a:r>
            <a:r>
              <a:rPr lang="tr-TR" dirty="0">
                <a:solidFill>
                  <a:prstClr val="black"/>
                </a:solidFill>
              </a:rPr>
              <a:t>Bilim Teknik </a:t>
            </a:r>
            <a:r>
              <a:rPr lang="tr-TR" dirty="0" smtClean="0">
                <a:solidFill>
                  <a:prstClr val="black"/>
                </a:solidFill>
              </a:rPr>
              <a:t>Koleji)</a:t>
            </a:r>
            <a:endParaRPr lang="tr-TR" dirty="0">
              <a:solidFill>
                <a:prstClr val="black"/>
              </a:solidFill>
            </a:endParaRPr>
          </a:p>
          <a:p>
            <a:endParaRPr lang="tr-TR" dirty="0"/>
          </a:p>
        </p:txBody>
      </p:sp>
      <p:pic>
        <p:nvPicPr>
          <p:cNvPr id="1026"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778354" y="2661141"/>
            <a:ext cx="4872169" cy="321652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792608" y="2661140"/>
            <a:ext cx="5496715" cy="3261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2320705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2157046" y="365125"/>
            <a:ext cx="9196754" cy="1088537"/>
          </a:xfrm>
        </p:spPr>
        <p:txBody>
          <a:bodyPr/>
          <a:lstStyle/>
          <a:p>
            <a:r>
              <a:rPr lang="tr-TR" sz="3200" b="1" dirty="0" smtClean="0">
                <a:solidFill>
                  <a:prstClr val="black"/>
                </a:solidFill>
              </a:rPr>
              <a:t>2019 </a:t>
            </a:r>
            <a:r>
              <a:rPr lang="tr-TR" sz="3200" b="1" dirty="0">
                <a:solidFill>
                  <a:prstClr val="black"/>
                </a:solidFill>
              </a:rPr>
              <a:t>Yılı Etkinliklerimiz</a:t>
            </a:r>
            <a:endParaRPr lang="tr-TR" dirty="0"/>
          </a:p>
        </p:txBody>
      </p:sp>
      <p:sp>
        <p:nvSpPr>
          <p:cNvPr id="3" name="İçerik Yer Tutucusu 2"/>
          <p:cNvSpPr>
            <a:spLocks noGrp="1"/>
          </p:cNvSpPr>
          <p:nvPr>
            <p:ph idx="1"/>
          </p:nvPr>
        </p:nvSpPr>
        <p:spPr>
          <a:xfrm>
            <a:off x="257908" y="1113691"/>
            <a:ext cx="11125200" cy="5063271"/>
          </a:xfrm>
        </p:spPr>
        <p:txBody>
          <a:bodyPr/>
          <a:lstStyle/>
          <a:p>
            <a:pPr marL="0" indent="0">
              <a:buNone/>
            </a:pPr>
            <a:r>
              <a:rPr lang="tr-TR" dirty="0" smtClean="0">
                <a:solidFill>
                  <a:srgbClr val="333333"/>
                </a:solidFill>
                <a:latin typeface="din_trregular"/>
              </a:rPr>
              <a:t>   </a:t>
            </a:r>
            <a:r>
              <a:rPr lang="tr-TR" dirty="0" smtClean="0">
                <a:solidFill>
                  <a:srgbClr val="333333"/>
                </a:solidFill>
                <a:latin typeface="din_trregular"/>
              </a:rPr>
              <a:t>Güneydoğu </a:t>
            </a:r>
            <a:r>
              <a:rPr lang="tr-TR" dirty="0">
                <a:solidFill>
                  <a:srgbClr val="333333"/>
                </a:solidFill>
                <a:latin typeface="din_trregular"/>
              </a:rPr>
              <a:t>Bölgesi Kariyer </a:t>
            </a:r>
            <a:r>
              <a:rPr lang="tr-TR" dirty="0" smtClean="0">
                <a:solidFill>
                  <a:srgbClr val="333333"/>
                </a:solidFill>
                <a:latin typeface="din_trregular"/>
              </a:rPr>
              <a:t>Fuarı </a:t>
            </a:r>
            <a:r>
              <a:rPr lang="tr-TR" b="1" dirty="0" smtClean="0">
                <a:solidFill>
                  <a:srgbClr val="333333"/>
                </a:solidFill>
                <a:latin typeface="din_trregular"/>
              </a:rPr>
              <a:t>19.03.2019</a:t>
            </a:r>
            <a:r>
              <a:rPr lang="tr-TR" dirty="0" smtClean="0">
                <a:solidFill>
                  <a:srgbClr val="333333"/>
                </a:solidFill>
                <a:latin typeface="din_trregular"/>
              </a:rPr>
              <a:t> </a:t>
            </a:r>
            <a:r>
              <a:rPr lang="tr-TR" dirty="0" smtClean="0">
                <a:solidFill>
                  <a:srgbClr val="333333"/>
                </a:solidFill>
                <a:latin typeface="din_trregular"/>
              </a:rPr>
              <a:t>tarihinde      Diyarbakır`da </a:t>
            </a:r>
            <a:r>
              <a:rPr lang="tr-TR" dirty="0" smtClean="0">
                <a:solidFill>
                  <a:srgbClr val="333333"/>
                </a:solidFill>
                <a:latin typeface="din_trregular"/>
              </a:rPr>
              <a:t>Öğrencilerle beraber katılım </a:t>
            </a:r>
            <a:r>
              <a:rPr lang="tr-TR" dirty="0" smtClean="0">
                <a:solidFill>
                  <a:srgbClr val="333333"/>
                </a:solidFill>
                <a:latin typeface="din_trregular"/>
              </a:rPr>
              <a:t>sağlandı.</a:t>
            </a:r>
            <a:endParaRPr lang="tr-TR" dirty="0" smtClean="0">
              <a:solidFill>
                <a:srgbClr val="333333"/>
              </a:solidFill>
              <a:latin typeface="din_trregular"/>
            </a:endParaRPr>
          </a:p>
          <a:p>
            <a:pPr marL="0" indent="0">
              <a:buNone/>
            </a:pPr>
            <a:r>
              <a:rPr lang="tr-TR" dirty="0" smtClean="0">
                <a:solidFill>
                  <a:srgbClr val="333333"/>
                </a:solidFill>
                <a:latin typeface="din_trregular"/>
              </a:rPr>
              <a:t>         </a:t>
            </a:r>
            <a:endParaRPr lang="tr-TR" dirty="0"/>
          </a:p>
        </p:txBody>
      </p:sp>
      <p:pic>
        <p:nvPicPr>
          <p:cNvPr id="1026"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50357" y="2631464"/>
            <a:ext cx="5018812" cy="289522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896708" y="2574588"/>
            <a:ext cx="5052646" cy="292106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7522702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2215662" y="365126"/>
            <a:ext cx="9138137" cy="1018198"/>
          </a:xfrm>
        </p:spPr>
        <p:txBody>
          <a:bodyPr>
            <a:normAutofit/>
          </a:bodyPr>
          <a:lstStyle/>
          <a:p>
            <a:r>
              <a:rPr lang="tr-TR" sz="3600" b="1" dirty="0" smtClean="0"/>
              <a:t>2019 Etkinlik Planlarımız</a:t>
            </a:r>
            <a:endParaRPr lang="tr-TR" sz="3600" b="1" dirty="0"/>
          </a:p>
        </p:txBody>
      </p:sp>
      <p:graphicFrame>
        <p:nvGraphicFramePr>
          <p:cNvPr id="4" name="İçerik Yer Tutucusu 3"/>
          <p:cNvGraphicFramePr>
            <a:graphicFrameLocks noGrp="1"/>
          </p:cNvGraphicFramePr>
          <p:nvPr>
            <p:ph idx="1"/>
            <p:extLst>
              <p:ext uri="{D42A27DB-BD31-4B8C-83A1-F6EECF244321}">
                <p14:modId xmlns="" xmlns:p14="http://schemas.microsoft.com/office/powerpoint/2010/main" val="2070690271"/>
              </p:ext>
            </p:extLst>
          </p:nvPr>
        </p:nvGraphicFramePr>
        <p:xfrm>
          <a:off x="808893" y="1430214"/>
          <a:ext cx="10539044" cy="3963065"/>
        </p:xfrm>
        <a:graphic>
          <a:graphicData uri="http://schemas.openxmlformats.org/drawingml/2006/table">
            <a:tbl>
              <a:tblPr firstRow="1" firstCol="1" bandRow="1"/>
              <a:tblGrid>
                <a:gridCol w="1751939"/>
                <a:gridCol w="3088558"/>
                <a:gridCol w="1182717"/>
                <a:gridCol w="923406"/>
                <a:gridCol w="1054114"/>
                <a:gridCol w="657768"/>
                <a:gridCol w="1880542"/>
              </a:tblGrid>
              <a:tr h="578339">
                <a:tc>
                  <a:txBody>
                    <a:bodyPr/>
                    <a:lstStyle/>
                    <a:p>
                      <a:pPr>
                        <a:lnSpc>
                          <a:spcPct val="115000"/>
                        </a:lnSpc>
                        <a:spcAft>
                          <a:spcPts val="0"/>
                        </a:spcAft>
                      </a:pPr>
                      <a:r>
                        <a:rPr lang="tr-TR" sz="1400" dirty="0">
                          <a:effectLst/>
                          <a:latin typeface="Times New Roman"/>
                          <a:ea typeface="Times New Roman"/>
                          <a:cs typeface="Times New Roman"/>
                        </a:rPr>
                        <a:t>Faaliyetin Adı</a:t>
                      </a:r>
                      <a:endParaRPr lang="tr-TR"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a:effectLst/>
                          <a:latin typeface="Times New Roman"/>
                          <a:ea typeface="Times New Roman"/>
                          <a:cs typeface="Times New Roman"/>
                        </a:rPr>
                        <a:t>Faaliyet Amacı</a:t>
                      </a:r>
                      <a:endParaRPr lang="tr-TR"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a:effectLst/>
                          <a:latin typeface="Times New Roman"/>
                          <a:ea typeface="Times New Roman"/>
                          <a:cs typeface="Times New Roman"/>
                        </a:rPr>
                        <a:t>Kimler Katılabilir</a:t>
                      </a:r>
                      <a:endParaRPr lang="tr-TR"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a:effectLst/>
                          <a:latin typeface="Times New Roman"/>
                          <a:ea typeface="Times New Roman"/>
                          <a:cs typeface="Times New Roman"/>
                        </a:rPr>
                        <a:t>Faaliyet Türü</a:t>
                      </a:r>
                      <a:endParaRPr lang="tr-TR"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dirty="0">
                          <a:effectLst/>
                          <a:latin typeface="Times New Roman"/>
                          <a:ea typeface="Times New Roman"/>
                          <a:cs typeface="Times New Roman"/>
                        </a:rPr>
                        <a:t>Faaliyet </a:t>
                      </a:r>
                      <a:r>
                        <a:rPr lang="tr-TR" sz="1400" dirty="0" smtClean="0">
                          <a:effectLst/>
                          <a:latin typeface="Times New Roman"/>
                          <a:ea typeface="Times New Roman"/>
                          <a:cs typeface="Times New Roman"/>
                        </a:rPr>
                        <a:t>Tarihi</a:t>
                      </a:r>
                      <a:endParaRPr lang="tr-TR"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a:effectLst/>
                          <a:latin typeface="Times New Roman"/>
                          <a:ea typeface="Times New Roman"/>
                          <a:cs typeface="Times New Roman"/>
                        </a:rPr>
                        <a:t>Süre</a:t>
                      </a:r>
                      <a:endParaRPr lang="tr-TR"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a:effectLst/>
                          <a:latin typeface="Times New Roman"/>
                          <a:ea typeface="Times New Roman"/>
                          <a:cs typeface="Times New Roman"/>
                        </a:rPr>
                        <a:t>Eğitim Görevlisi</a:t>
                      </a:r>
                      <a:endParaRPr lang="tr-TR"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8339">
                <a:tc>
                  <a:txBody>
                    <a:bodyPr/>
                    <a:lstStyle/>
                    <a:p>
                      <a:r>
                        <a:rPr lang="tr-TR" sz="1400" b="0" dirty="0" smtClean="0">
                          <a:latin typeface="Times New Roman" pitchFamily="18" charset="0"/>
                          <a:cs typeface="Times New Roman" pitchFamily="18" charset="0"/>
                        </a:rPr>
                        <a:t>Öz</a:t>
                      </a:r>
                      <a:r>
                        <a:rPr lang="tr-TR" sz="1400" b="0" baseline="0" dirty="0" smtClean="0">
                          <a:latin typeface="Times New Roman" pitchFamily="18" charset="0"/>
                          <a:cs typeface="Times New Roman" pitchFamily="18" charset="0"/>
                        </a:rPr>
                        <a:t> Kaynağımız Pozitif Psikolojimiz</a:t>
                      </a:r>
                      <a:endParaRPr lang="tr-TR" sz="1400" b="0" dirty="0">
                        <a:latin typeface="Times New Roman" pitchFamily="18" charset="0"/>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tr-TR" sz="1400" b="0" dirty="0" smtClean="0">
                          <a:latin typeface="Times New Roman" pitchFamily="18" charset="0"/>
                          <a:cs typeface="Times New Roman" pitchFamily="18" charset="0"/>
                        </a:rPr>
                        <a:t>İnsan sermayesi bağlamında psikolojik sermayemizin farkında olmak.</a:t>
                      </a:r>
                      <a:endParaRPr lang="tr-TR" sz="1400" b="0" dirty="0">
                        <a:latin typeface="Times New Roman" pitchFamily="18" charset="0"/>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tr-TR" sz="1400" b="0" i="0" u="none" strike="noStrike" kern="1200" cap="none" spc="0" normalizeH="0" baseline="0" noProof="0" dirty="0" smtClean="0">
                          <a:ln>
                            <a:noFill/>
                          </a:ln>
                          <a:solidFill>
                            <a:prstClr val="black"/>
                          </a:solidFill>
                          <a:effectLst/>
                          <a:uLnTx/>
                          <a:uFillTx/>
                          <a:latin typeface="Times New Roman"/>
                          <a:ea typeface="Times New Roman"/>
                          <a:cs typeface="Times New Roman"/>
                        </a:rPr>
                        <a:t>Lisans öğrencileri</a:t>
                      </a:r>
                      <a:endParaRPr kumimoji="0" lang="tr-TR" sz="1400" b="0" i="0" u="none" strike="noStrike" kern="1200" cap="none" spc="0" normalizeH="0" baseline="0" noProof="0" dirty="0" smtClean="0">
                        <a:ln>
                          <a:noFill/>
                        </a:ln>
                        <a:solidFill>
                          <a:prstClr val="black"/>
                        </a:solidFill>
                        <a:effectLst/>
                        <a:uLnTx/>
                        <a:uFillTx/>
                        <a:latin typeface="+mn-lt"/>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tr-TR" sz="1400" b="0" dirty="0" smtClean="0">
                          <a:latin typeface="Times New Roman" pitchFamily="18" charset="0"/>
                          <a:cs typeface="Times New Roman" pitchFamily="18" charset="0"/>
                        </a:rPr>
                        <a:t>Seminer</a:t>
                      </a:r>
                      <a:endParaRPr lang="tr-TR" sz="1400" b="0" dirty="0">
                        <a:latin typeface="Times New Roman" pitchFamily="18" charset="0"/>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tr-TR" sz="1400" b="0" dirty="0" smtClean="0">
                          <a:latin typeface="Times New Roman" pitchFamily="18" charset="0"/>
                          <a:cs typeface="Times New Roman" pitchFamily="18" charset="0"/>
                        </a:rPr>
                        <a:t>Mayıs</a:t>
                      </a:r>
                      <a:endParaRPr lang="tr-TR" sz="1400" b="0" dirty="0">
                        <a:latin typeface="Times New Roman" pitchFamily="18" charset="0"/>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tr-TR" sz="1400" b="0" dirty="0" smtClean="0">
                          <a:latin typeface="Times New Roman" pitchFamily="18" charset="0"/>
                          <a:cs typeface="Times New Roman" pitchFamily="18" charset="0"/>
                        </a:rPr>
                        <a:t>2</a:t>
                      </a:r>
                      <a:r>
                        <a:rPr lang="tr-TR" sz="1400" b="0" baseline="0" dirty="0" smtClean="0">
                          <a:latin typeface="Times New Roman" pitchFamily="18" charset="0"/>
                          <a:cs typeface="Times New Roman" pitchFamily="18" charset="0"/>
                        </a:rPr>
                        <a:t> Saat</a:t>
                      </a:r>
                      <a:endParaRPr lang="tr-TR" sz="1400" b="0" dirty="0">
                        <a:latin typeface="Times New Roman" pitchFamily="18" charset="0"/>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effectLst/>
                          <a:latin typeface="Times New Roman"/>
                          <a:ea typeface="Times New Roman"/>
                          <a:cs typeface="Times New Roman"/>
                        </a:rPr>
                        <a:t>Dr. </a:t>
                      </a:r>
                      <a:r>
                        <a:rPr lang="tr-TR" sz="1400" b="0" dirty="0" err="1" smtClean="0">
                          <a:effectLst/>
                          <a:latin typeface="Times New Roman"/>
                          <a:ea typeface="Times New Roman"/>
                          <a:cs typeface="Times New Roman"/>
                        </a:rPr>
                        <a:t>Öğr</a:t>
                      </a:r>
                      <a:r>
                        <a:rPr lang="tr-TR" sz="1400" b="0" dirty="0" smtClean="0">
                          <a:effectLst/>
                          <a:latin typeface="Times New Roman"/>
                          <a:ea typeface="Times New Roman"/>
                          <a:cs typeface="Times New Roman"/>
                        </a:rPr>
                        <a:t>. Üyesi</a:t>
                      </a:r>
                    </a:p>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effectLst/>
                          <a:latin typeface="Times New Roman"/>
                          <a:ea typeface="Times New Roman"/>
                          <a:cs typeface="Times New Roman"/>
                        </a:rPr>
                        <a:t>Rasim TÖSTEN </a:t>
                      </a:r>
                      <a:endParaRPr lang="tr-TR" sz="1400" b="0" dirty="0" smtClean="0">
                        <a:effectLst/>
                        <a:latin typeface="+mn-lt"/>
                        <a:ea typeface="Times New Roman"/>
                        <a:cs typeface="Times New Roman"/>
                      </a:endParaRPr>
                    </a:p>
                    <a:p>
                      <a:endParaRPr lang="tr-TR" sz="1400" b="0" dirty="0">
                        <a:latin typeface="Times New Roman" pitchFamily="18" charset="0"/>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56677">
                <a:tc>
                  <a:txBody>
                    <a:bodyPr/>
                    <a:lstStyle/>
                    <a:p>
                      <a:pPr>
                        <a:lnSpc>
                          <a:spcPct val="115000"/>
                        </a:lnSpc>
                        <a:spcAft>
                          <a:spcPts val="0"/>
                        </a:spcAft>
                      </a:pPr>
                      <a:r>
                        <a:rPr lang="tr-TR" sz="1400" dirty="0" smtClean="0">
                          <a:effectLst/>
                          <a:latin typeface="Times New Roman"/>
                          <a:ea typeface="Times New Roman"/>
                          <a:cs typeface="Times New Roman"/>
                        </a:rPr>
                        <a:t>Mülakat</a:t>
                      </a:r>
                      <a:r>
                        <a:rPr lang="tr-TR" sz="1400" baseline="0" dirty="0" smtClean="0">
                          <a:effectLst/>
                          <a:latin typeface="Times New Roman"/>
                          <a:ea typeface="Times New Roman"/>
                          <a:cs typeface="Times New Roman"/>
                        </a:rPr>
                        <a:t>lar </a:t>
                      </a:r>
                      <a:endParaRPr lang="tr-TR"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dirty="0">
                          <a:effectLst/>
                          <a:latin typeface="Times New Roman"/>
                          <a:ea typeface="Times New Roman"/>
                          <a:cs typeface="Times New Roman"/>
                        </a:rPr>
                        <a:t>Mülakat nedir? Çeşitleri nelerdir? Nasıl uygulanıp analiz edilmesi gerekir? Öğrencilere mülakat hakkında genişçe bilgi vermek amaçlanmaktadır.</a:t>
                      </a:r>
                      <a:endParaRPr lang="tr-TR"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dirty="0">
                          <a:effectLst/>
                          <a:latin typeface="Times New Roman"/>
                          <a:ea typeface="Times New Roman"/>
                          <a:cs typeface="Times New Roman"/>
                        </a:rPr>
                        <a:t>Lisans öğrencileri</a:t>
                      </a:r>
                      <a:endParaRPr lang="tr-TR"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dirty="0">
                          <a:effectLst/>
                          <a:latin typeface="Times New Roman"/>
                          <a:ea typeface="Times New Roman"/>
                          <a:cs typeface="Times New Roman"/>
                        </a:rPr>
                        <a:t>Seminer</a:t>
                      </a:r>
                      <a:endParaRPr lang="tr-TR"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dirty="0">
                          <a:effectLst/>
                          <a:latin typeface="Times New Roman"/>
                          <a:ea typeface="Times New Roman"/>
                          <a:cs typeface="Times New Roman"/>
                        </a:rPr>
                        <a:t> </a:t>
                      </a:r>
                      <a:r>
                        <a:rPr lang="tr-TR" sz="1400" dirty="0" smtClean="0">
                          <a:effectLst/>
                          <a:latin typeface="Times New Roman"/>
                          <a:ea typeface="Times New Roman"/>
                          <a:cs typeface="Times New Roman"/>
                        </a:rPr>
                        <a:t>Ekim</a:t>
                      </a:r>
                      <a:endParaRPr lang="tr-TR"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a:effectLst/>
                          <a:latin typeface="Times New Roman"/>
                          <a:ea typeface="Times New Roman"/>
                          <a:cs typeface="Times New Roman"/>
                        </a:rPr>
                        <a:t>2 saat</a:t>
                      </a:r>
                      <a:endParaRPr lang="tr-TR"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dirty="0">
                          <a:effectLst/>
                          <a:latin typeface="Times New Roman"/>
                          <a:ea typeface="Times New Roman"/>
                          <a:cs typeface="Times New Roman"/>
                        </a:rPr>
                        <a:t>Dr. </a:t>
                      </a:r>
                      <a:r>
                        <a:rPr lang="tr-TR" sz="1400" dirty="0" err="1">
                          <a:effectLst/>
                          <a:latin typeface="Times New Roman"/>
                          <a:ea typeface="Times New Roman"/>
                          <a:cs typeface="Times New Roman"/>
                        </a:rPr>
                        <a:t>Öğr</a:t>
                      </a:r>
                      <a:r>
                        <a:rPr lang="tr-TR" sz="1400" dirty="0">
                          <a:effectLst/>
                          <a:latin typeface="Times New Roman"/>
                          <a:ea typeface="Times New Roman"/>
                          <a:cs typeface="Times New Roman"/>
                        </a:rPr>
                        <a:t>. </a:t>
                      </a:r>
                      <a:r>
                        <a:rPr lang="tr-TR" sz="1400" dirty="0" smtClean="0">
                          <a:effectLst/>
                          <a:latin typeface="Times New Roman"/>
                          <a:ea typeface="Times New Roman"/>
                          <a:cs typeface="Times New Roman"/>
                        </a:rPr>
                        <a:t>Üyesi </a:t>
                      </a:r>
                    </a:p>
                    <a:p>
                      <a:pPr>
                        <a:lnSpc>
                          <a:spcPct val="115000"/>
                        </a:lnSpc>
                        <a:spcAft>
                          <a:spcPts val="0"/>
                        </a:spcAft>
                      </a:pPr>
                      <a:r>
                        <a:rPr lang="tr-TR" sz="1400" dirty="0" smtClean="0">
                          <a:effectLst/>
                          <a:latin typeface="Times New Roman"/>
                          <a:ea typeface="Times New Roman"/>
                          <a:cs typeface="Times New Roman"/>
                        </a:rPr>
                        <a:t>Adem </a:t>
                      </a:r>
                      <a:r>
                        <a:rPr lang="tr-TR" sz="1400" dirty="0">
                          <a:effectLst/>
                          <a:latin typeface="Times New Roman"/>
                          <a:ea typeface="Times New Roman"/>
                          <a:cs typeface="Times New Roman"/>
                        </a:rPr>
                        <a:t>İNCE</a:t>
                      </a:r>
                      <a:endParaRPr lang="tr-TR"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51877">
                <a:tc>
                  <a:txBody>
                    <a:bodyPr/>
                    <a:lstStyle/>
                    <a:p>
                      <a:pPr>
                        <a:lnSpc>
                          <a:spcPct val="115000"/>
                        </a:lnSpc>
                        <a:spcAft>
                          <a:spcPts val="0"/>
                        </a:spcAft>
                      </a:pPr>
                      <a:r>
                        <a:rPr lang="tr-TR" sz="1400" dirty="0">
                          <a:effectLst/>
                          <a:latin typeface="Times New Roman"/>
                          <a:ea typeface="Times New Roman"/>
                          <a:cs typeface="Times New Roman"/>
                        </a:rPr>
                        <a:t>CV hazırlama</a:t>
                      </a:r>
                      <a:endParaRPr lang="tr-TR"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dirty="0">
                          <a:effectLst/>
                          <a:latin typeface="Times New Roman"/>
                          <a:ea typeface="Times New Roman"/>
                          <a:cs typeface="Times New Roman"/>
                        </a:rPr>
                        <a:t>Öğrencileri CV hazırlama konusunda bilgilendirmek.</a:t>
                      </a:r>
                      <a:endParaRPr lang="tr-TR"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dirty="0">
                          <a:effectLst/>
                          <a:latin typeface="Times New Roman"/>
                          <a:ea typeface="Times New Roman"/>
                          <a:cs typeface="Times New Roman"/>
                        </a:rPr>
                        <a:t>Lisans öğrencileri</a:t>
                      </a:r>
                      <a:endParaRPr lang="tr-TR"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dirty="0">
                          <a:effectLst/>
                          <a:latin typeface="Times New Roman"/>
                          <a:ea typeface="Times New Roman"/>
                          <a:cs typeface="Times New Roman"/>
                        </a:rPr>
                        <a:t>Seminer </a:t>
                      </a:r>
                      <a:endParaRPr lang="tr-TR"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dirty="0">
                          <a:effectLst/>
                          <a:latin typeface="Times New Roman"/>
                          <a:ea typeface="Times New Roman"/>
                          <a:cs typeface="Times New Roman"/>
                        </a:rPr>
                        <a:t> </a:t>
                      </a:r>
                      <a:r>
                        <a:rPr lang="tr-TR" sz="1400" dirty="0" smtClean="0">
                          <a:effectLst/>
                          <a:latin typeface="Times New Roman"/>
                          <a:ea typeface="Times New Roman"/>
                          <a:cs typeface="Times New Roman"/>
                        </a:rPr>
                        <a:t>Nisan </a:t>
                      </a:r>
                      <a:endParaRPr lang="tr-TR"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dirty="0">
                          <a:effectLst/>
                          <a:latin typeface="Times New Roman"/>
                          <a:ea typeface="Times New Roman"/>
                          <a:cs typeface="Times New Roman"/>
                        </a:rPr>
                        <a:t>2 saat</a:t>
                      </a:r>
                      <a:endParaRPr lang="tr-TR"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dirty="0" smtClean="0">
                          <a:effectLst/>
                          <a:latin typeface="Times New Roman"/>
                          <a:ea typeface="Times New Roman"/>
                          <a:cs typeface="Times New Roman"/>
                        </a:rPr>
                        <a:t>Dr. </a:t>
                      </a:r>
                      <a:r>
                        <a:rPr lang="tr-TR" sz="1400" dirty="0" err="1" smtClean="0">
                          <a:effectLst/>
                          <a:latin typeface="Times New Roman"/>
                          <a:ea typeface="Times New Roman"/>
                          <a:cs typeface="Times New Roman"/>
                        </a:rPr>
                        <a:t>Öğr</a:t>
                      </a:r>
                      <a:r>
                        <a:rPr lang="tr-TR" sz="1400" dirty="0" smtClean="0">
                          <a:effectLst/>
                          <a:latin typeface="Times New Roman"/>
                          <a:ea typeface="Times New Roman"/>
                          <a:cs typeface="Times New Roman"/>
                        </a:rPr>
                        <a:t>. Üyesi</a:t>
                      </a:r>
                    </a:p>
                    <a:p>
                      <a:pPr marL="0" marR="0" indent="0" algn="l" defTabSz="914400" rtl="0" eaLnBrk="1" fontAlgn="auto" latinLnBrk="0" hangingPunct="1">
                        <a:lnSpc>
                          <a:spcPct val="100000"/>
                        </a:lnSpc>
                        <a:spcBef>
                          <a:spcPts val="0"/>
                        </a:spcBef>
                        <a:spcAft>
                          <a:spcPts val="0"/>
                        </a:spcAft>
                        <a:buClrTx/>
                        <a:buSzTx/>
                        <a:buFontTx/>
                        <a:buNone/>
                        <a:tabLst/>
                        <a:defRPr/>
                      </a:pPr>
                      <a:r>
                        <a:rPr lang="tr-TR" sz="1400" dirty="0" smtClean="0">
                          <a:effectLst/>
                          <a:latin typeface="Times New Roman"/>
                          <a:ea typeface="Times New Roman"/>
                          <a:cs typeface="Times New Roman"/>
                        </a:rPr>
                        <a:t>Rasim TÖSTEN </a:t>
                      </a:r>
                      <a:endParaRPr lang="tr-TR" sz="1400" dirty="0" smtClean="0">
                        <a:effectLst/>
                        <a:latin typeface="+mn-lt"/>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8339">
                <a:tc>
                  <a:txBody>
                    <a:bodyPr/>
                    <a:lstStyle/>
                    <a:p>
                      <a:pPr>
                        <a:lnSpc>
                          <a:spcPct val="115000"/>
                        </a:lnSpc>
                        <a:spcAft>
                          <a:spcPts val="0"/>
                        </a:spcAft>
                      </a:pPr>
                      <a:r>
                        <a:rPr lang="tr-TR" sz="1400" dirty="0">
                          <a:effectLst/>
                          <a:latin typeface="Times New Roman"/>
                          <a:ea typeface="Times New Roman"/>
                          <a:cs typeface="Times New Roman"/>
                        </a:rPr>
                        <a:t>Kariyer Planlama Farkındalığı </a:t>
                      </a:r>
                      <a:endParaRPr lang="tr-TR"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dirty="0">
                          <a:effectLst/>
                          <a:latin typeface="Times New Roman"/>
                          <a:ea typeface="Times New Roman"/>
                          <a:cs typeface="Times New Roman"/>
                        </a:rPr>
                        <a:t> </a:t>
                      </a:r>
                      <a:r>
                        <a:rPr lang="tr-TR" sz="1400" dirty="0" smtClean="0">
                          <a:effectLst/>
                          <a:latin typeface="Times New Roman"/>
                          <a:ea typeface="Times New Roman"/>
                          <a:cs typeface="Times New Roman"/>
                        </a:rPr>
                        <a:t>Öğrencilerin mesleki gelişim aşamasında kariyer planlamanın</a:t>
                      </a:r>
                      <a:r>
                        <a:rPr lang="tr-TR" sz="1400" baseline="0" dirty="0" smtClean="0">
                          <a:effectLst/>
                          <a:latin typeface="Times New Roman"/>
                          <a:ea typeface="Times New Roman"/>
                          <a:cs typeface="Times New Roman"/>
                        </a:rPr>
                        <a:t> önemi hakkında farkındalık oluşturulması. </a:t>
                      </a:r>
                      <a:endParaRPr lang="tr-TR"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a:effectLst/>
                          <a:latin typeface="Times New Roman"/>
                          <a:ea typeface="Times New Roman"/>
                          <a:cs typeface="Times New Roman"/>
                        </a:rPr>
                        <a:t>Lisans öğrencileri</a:t>
                      </a:r>
                      <a:endParaRPr lang="tr-TR"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a:effectLst/>
                          <a:latin typeface="Times New Roman"/>
                          <a:ea typeface="Times New Roman"/>
                          <a:cs typeface="Times New Roman"/>
                        </a:rPr>
                        <a:t>Seminer</a:t>
                      </a:r>
                      <a:endParaRPr lang="tr-TR"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dirty="0">
                          <a:effectLst/>
                          <a:latin typeface="Times New Roman"/>
                          <a:ea typeface="Times New Roman"/>
                          <a:cs typeface="Times New Roman"/>
                        </a:rPr>
                        <a:t> </a:t>
                      </a:r>
                      <a:r>
                        <a:rPr lang="tr-TR" sz="1400" dirty="0" smtClean="0">
                          <a:effectLst/>
                          <a:latin typeface="Times New Roman"/>
                          <a:ea typeface="Times New Roman"/>
                          <a:cs typeface="Times New Roman"/>
                        </a:rPr>
                        <a:t>Kasım</a:t>
                      </a:r>
                      <a:endParaRPr lang="tr-TR"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400">
                          <a:effectLst/>
                          <a:latin typeface="Times New Roman"/>
                          <a:ea typeface="Times New Roman"/>
                          <a:cs typeface="Times New Roman"/>
                        </a:rPr>
                        <a:t>2 saat</a:t>
                      </a:r>
                      <a:endParaRPr lang="tr-TR"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400" b="0" i="0" u="none" strike="noStrike" kern="1200" cap="none" spc="0" normalizeH="0" baseline="0" noProof="0" dirty="0" smtClean="0">
                          <a:ln>
                            <a:noFill/>
                          </a:ln>
                          <a:solidFill>
                            <a:prstClr val="black"/>
                          </a:solidFill>
                          <a:effectLst/>
                          <a:uLnTx/>
                          <a:uFillTx/>
                          <a:latin typeface="Times New Roman"/>
                          <a:ea typeface="Times New Roman"/>
                          <a:cs typeface="Times New Roman"/>
                        </a:rPr>
                        <a:t>Dr. </a:t>
                      </a:r>
                      <a:r>
                        <a:rPr kumimoji="0" lang="tr-TR" sz="1400" b="0" i="0" u="none" strike="noStrike" kern="1200" cap="none" spc="0" normalizeH="0" baseline="0" noProof="0" dirty="0" err="1" smtClean="0">
                          <a:ln>
                            <a:noFill/>
                          </a:ln>
                          <a:solidFill>
                            <a:prstClr val="black"/>
                          </a:solidFill>
                          <a:effectLst/>
                          <a:uLnTx/>
                          <a:uFillTx/>
                          <a:latin typeface="Times New Roman"/>
                          <a:ea typeface="Times New Roman"/>
                          <a:cs typeface="Times New Roman"/>
                        </a:rPr>
                        <a:t>Öğr</a:t>
                      </a:r>
                      <a:r>
                        <a:rPr kumimoji="0" lang="tr-TR" sz="1400" b="0" i="0" u="none" strike="noStrike" kern="1200" cap="none" spc="0" normalizeH="0" baseline="0" noProof="0" dirty="0" smtClean="0">
                          <a:ln>
                            <a:noFill/>
                          </a:ln>
                          <a:solidFill>
                            <a:prstClr val="black"/>
                          </a:solidFill>
                          <a:effectLst/>
                          <a:uLnTx/>
                          <a:uFillTx/>
                          <a:latin typeface="Times New Roman"/>
                          <a:ea typeface="Times New Roman"/>
                          <a:cs typeface="Times New Roman"/>
                        </a:rPr>
                        <a:t>. Üyesi</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400" b="0" i="0" u="none" strike="noStrike" kern="1200" cap="none" spc="0" normalizeH="0" baseline="0" noProof="0" dirty="0" smtClean="0">
                          <a:ln>
                            <a:noFill/>
                          </a:ln>
                          <a:solidFill>
                            <a:prstClr val="black"/>
                          </a:solidFill>
                          <a:effectLst/>
                          <a:uLnTx/>
                          <a:uFillTx/>
                          <a:latin typeface="Times New Roman"/>
                          <a:ea typeface="Times New Roman"/>
                          <a:cs typeface="Times New Roman"/>
                        </a:rPr>
                        <a:t>Rasim TÖSTEN </a:t>
                      </a:r>
                      <a:endParaRPr kumimoji="0" lang="tr-TR" sz="1400" b="0" i="0" u="none" strike="noStrike" kern="1200" cap="none" spc="0" normalizeH="0" baseline="0" noProof="0" dirty="0" smtClean="0">
                        <a:ln>
                          <a:noFill/>
                        </a:ln>
                        <a:solidFill>
                          <a:prstClr val="black"/>
                        </a:solidFill>
                        <a:effectLst/>
                        <a:uLnTx/>
                        <a:uFillTx/>
                        <a:latin typeface="+mn-lt"/>
                        <a:ea typeface="Times New Roman"/>
                        <a:cs typeface="Times New Roman"/>
                      </a:endParaRPr>
                    </a:p>
                    <a:p>
                      <a:pPr>
                        <a:lnSpc>
                          <a:spcPct val="115000"/>
                        </a:lnSpc>
                        <a:spcAft>
                          <a:spcPts val="0"/>
                        </a:spcAft>
                      </a:pPr>
                      <a:endParaRPr lang="tr-TR"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 xmlns:p14="http://schemas.microsoft.com/office/powerpoint/2010/main" val="77164518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957754" y="365125"/>
            <a:ext cx="9396046" cy="1053367"/>
          </a:xfrm>
        </p:spPr>
        <p:txBody>
          <a:bodyPr/>
          <a:lstStyle/>
          <a:p>
            <a:r>
              <a:rPr lang="tr-TR" b="1" dirty="0" smtClean="0"/>
              <a:t>Sınırlılıklarımız </a:t>
            </a:r>
            <a:endParaRPr lang="tr-TR" b="1" dirty="0"/>
          </a:p>
        </p:txBody>
      </p:sp>
      <p:sp>
        <p:nvSpPr>
          <p:cNvPr id="3" name="İçerik Yer Tutucusu 2"/>
          <p:cNvSpPr>
            <a:spLocks noGrp="1"/>
          </p:cNvSpPr>
          <p:nvPr>
            <p:ph idx="1"/>
          </p:nvPr>
        </p:nvSpPr>
        <p:spPr/>
        <p:txBody>
          <a:bodyPr/>
          <a:lstStyle/>
          <a:p>
            <a:endParaRPr lang="tr-TR" dirty="0" smtClean="0"/>
          </a:p>
          <a:p>
            <a:r>
              <a:rPr lang="tr-TR" dirty="0" smtClean="0"/>
              <a:t>1. Kariyer Uzmanı İhtiyacı</a:t>
            </a:r>
          </a:p>
          <a:p>
            <a:r>
              <a:rPr lang="tr-TR" dirty="0" smtClean="0"/>
              <a:t>2. Finansal Destek</a:t>
            </a:r>
          </a:p>
          <a:p>
            <a:r>
              <a:rPr lang="tr-TR" dirty="0" smtClean="0"/>
              <a:t>3. Yardımcı personeller</a:t>
            </a:r>
          </a:p>
          <a:p>
            <a:r>
              <a:rPr lang="tr-TR" dirty="0" smtClean="0"/>
              <a:t>4. Kariyer Merkezlerine </a:t>
            </a:r>
            <a:r>
              <a:rPr lang="tr-TR" smtClean="0"/>
              <a:t>Dönük Eğitim Seminerleri</a:t>
            </a:r>
            <a:endParaRPr lang="tr-TR" dirty="0" smtClean="0"/>
          </a:p>
          <a:p>
            <a:pPr marL="0" indent="0">
              <a:buNone/>
            </a:pPr>
            <a:endParaRPr lang="tr-TR" dirty="0"/>
          </a:p>
        </p:txBody>
      </p:sp>
    </p:spTree>
    <p:extLst>
      <p:ext uri="{BB962C8B-B14F-4D97-AF65-F5344CB8AC3E}">
        <p14:creationId xmlns="" xmlns:p14="http://schemas.microsoft.com/office/powerpoint/2010/main" val="9488165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 xmlns:p14="http://schemas.microsoft.com/office/powerpoint/2010/main" val="29709532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3266</TotalTime>
  <Words>586</Words>
  <Application>Microsoft Office PowerPoint</Application>
  <PresentationFormat>Özel</PresentationFormat>
  <Paragraphs>133</Paragraphs>
  <Slides>19</Slides>
  <Notes>0</Notes>
  <HiddenSlides>0</HiddenSlides>
  <MMClips>0</MMClips>
  <ScaleCrop>false</ScaleCrop>
  <HeadingPairs>
    <vt:vector size="4" baseType="variant">
      <vt:variant>
        <vt:lpstr>Tema</vt:lpstr>
      </vt:variant>
      <vt:variant>
        <vt:i4>1</vt:i4>
      </vt:variant>
      <vt:variant>
        <vt:lpstr>Slayt Başlıkları</vt:lpstr>
      </vt:variant>
      <vt:variant>
        <vt:i4>19</vt:i4>
      </vt:variant>
    </vt:vector>
  </HeadingPairs>
  <TitlesOfParts>
    <vt:vector size="20" baseType="lpstr">
      <vt:lpstr>Office Teması</vt:lpstr>
      <vt:lpstr>Slayt 1</vt:lpstr>
      <vt:lpstr>Slayt 2</vt:lpstr>
      <vt:lpstr>Slayt 3</vt:lpstr>
      <vt:lpstr>Slayt 4</vt:lpstr>
      <vt:lpstr>Slayt 5</vt:lpstr>
      <vt:lpstr>Slayt 6</vt:lpstr>
      <vt:lpstr>Slayt 7</vt:lpstr>
      <vt:lpstr>Slayt 8</vt:lpstr>
      <vt:lpstr>Slayt 9</vt:lpstr>
      <vt:lpstr>Slayt 10</vt:lpstr>
      <vt:lpstr>2018 Yılı Etkinliklerimiz</vt:lpstr>
      <vt:lpstr>2018 Yılı Etkinliklerimiz</vt:lpstr>
      <vt:lpstr>2018 Yılı Etkinliklerimiz</vt:lpstr>
      <vt:lpstr>2018 Yılı Etkinliklerimiz</vt:lpstr>
      <vt:lpstr>                  2018 Yılı Etkinliklerimiz</vt:lpstr>
      <vt:lpstr>2019 Yılı Etkinliklerimiz</vt:lpstr>
      <vt:lpstr>2019 Etkinlik Planlarımız</vt:lpstr>
      <vt:lpstr>Sınırlılıklarımız </vt:lpstr>
      <vt:lpstr>Slayt 19</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Doğru_Teknoloji</cp:lastModifiedBy>
  <cp:revision>226</cp:revision>
  <dcterms:created xsi:type="dcterms:W3CDTF">2018-02-07T07:43:50Z</dcterms:created>
  <dcterms:modified xsi:type="dcterms:W3CDTF">2019-06-10T11:21:44Z</dcterms:modified>
</cp:coreProperties>
</file>