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83" r:id="rId6"/>
    <p:sldId id="384" r:id="rId7"/>
    <p:sldId id="385" r:id="rId8"/>
    <p:sldId id="391" r:id="rId9"/>
    <p:sldId id="395" r:id="rId10"/>
    <p:sldId id="396" r:id="rId11"/>
    <p:sldId id="397" r:id="rId12"/>
    <p:sldId id="402" r:id="rId13"/>
    <p:sldId id="394" r:id="rId1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5" d="100"/>
          <a:sy n="115" d="100"/>
        </p:scale>
        <p:origin x="432"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12.12.2024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12.12.2024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323439"/>
          </a:xfrm>
          <a:prstGeom prst="rect">
            <a:avLst/>
          </a:prstGeom>
        </p:spPr>
        <p:txBody>
          <a:bodyPr wrap="square">
            <a:spAutoFit/>
          </a:bodyPr>
          <a:lstStyle/>
          <a:p>
            <a:pPr algn="ctr"/>
            <a:r>
              <a:rPr lang="tr-TR" sz="4000" b="1" dirty="0">
                <a:solidFill>
                  <a:prstClr val="black"/>
                </a:solidFill>
                <a:ea typeface="+mj-ea"/>
                <a:cs typeface="+mj-cs"/>
              </a:rPr>
              <a:t>KARİYER ARAŞTIRMA PLANLAMA VE UYGULAMA MERKEZİ</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3852825" y="465203"/>
            <a:ext cx="1749197" cy="707886"/>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4000" b="1" i="0" u="none" strike="noStrike" kern="0" cap="none" spc="0" normalizeH="0" baseline="0" noProof="0" dirty="0" smtClean="0">
                <a:ln>
                  <a:noFill/>
                </a:ln>
                <a:solidFill>
                  <a:prstClr val="black"/>
                </a:solidFill>
                <a:effectLst/>
                <a:uLnTx/>
                <a:uFillTx/>
                <a:ea typeface="+mj-ea"/>
                <a:cs typeface="+mj-cs"/>
              </a:rPr>
              <a:t>Tarihçe</a:t>
            </a:r>
            <a:endParaRPr kumimoji="0" lang="tr-TR" sz="4000" b="0" i="0" u="none" strike="noStrike" kern="0" cap="none" spc="0" normalizeH="0" baseline="0" noProof="0" dirty="0" smtClean="0">
              <a:ln>
                <a:noFill/>
              </a:ln>
              <a:solidFill>
                <a:sysClr val="windowText" lastClr="000000"/>
              </a:solidFill>
              <a:effectLst/>
              <a:uLnTx/>
              <a:uFillTx/>
            </a:endParaRPr>
          </a:p>
        </p:txBody>
      </p:sp>
      <p:sp>
        <p:nvSpPr>
          <p:cNvPr id="3" name="Dikdörtgen 2"/>
          <p:cNvSpPr/>
          <p:nvPr/>
        </p:nvSpPr>
        <p:spPr>
          <a:xfrm>
            <a:off x="949568" y="1647874"/>
            <a:ext cx="9108831" cy="3046988"/>
          </a:xfrm>
          <a:prstGeom prst="rect">
            <a:avLst/>
          </a:prstGeom>
        </p:spPr>
        <p:txBody>
          <a:bodyPr wrap="square">
            <a:spAutoFit/>
          </a:bodyPr>
          <a:lstStyle/>
          <a:p>
            <a:pPr marR="0" lvl="0" defTabSz="914400" eaLnBrk="1" fontAlgn="auto" latinLnBrk="0" hangingPunct="1">
              <a:lnSpc>
                <a:spcPct val="100000"/>
              </a:lnSpc>
              <a:spcBef>
                <a:spcPct val="20000"/>
              </a:spcBef>
              <a:spcAft>
                <a:spcPts val="0"/>
              </a:spcAft>
              <a:buClrTx/>
              <a:buSzTx/>
              <a:tabLst/>
              <a:defRPr/>
            </a:pPr>
            <a:r>
              <a:rPr kumimoji="0" lang="tr-TR" sz="3200" b="0" i="0" u="none" strike="noStrike" kern="0" cap="none" spc="0" normalizeH="0" baseline="0" noProof="0" dirty="0" smtClean="0">
                <a:ln>
                  <a:noFill/>
                </a:ln>
                <a:solidFill>
                  <a:prstClr val="black"/>
                </a:solidFill>
                <a:effectLst/>
                <a:uLnTx/>
                <a:uFillTx/>
              </a:rPr>
              <a:t>08.05.2016 tarihli ve 29706 sayılı Resmi Gazetede yayımlanan yönetmelikle Siirt Üniversitesi Rektörlüğü bünyesinde Kariyer Araştırma Planlama ve Uygulama Merkezi kurulmuş olup, faaliyete 08.09.2017 tarihinde Merkez Müdürü görevlendirilmesiyle geçilmiştir.</a:t>
            </a:r>
            <a:endParaRPr kumimoji="0" lang="tr-TR" sz="32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4102802" y="500372"/>
            <a:ext cx="1758736" cy="707886"/>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4000" b="1" i="0" u="none" strike="noStrike" kern="0" cap="none" spc="0" normalizeH="0" baseline="0" noProof="0" dirty="0" smtClean="0">
                <a:ln>
                  <a:noFill/>
                </a:ln>
                <a:solidFill>
                  <a:prstClr val="black"/>
                </a:solidFill>
                <a:effectLst/>
                <a:uLnTx/>
                <a:uFillTx/>
                <a:ea typeface="+mj-ea"/>
                <a:cs typeface="+mj-cs"/>
              </a:rPr>
              <a:t>Misyon</a:t>
            </a:r>
            <a:endParaRPr kumimoji="0" lang="tr-TR" sz="4000" b="0" i="0" u="none" strike="noStrike" kern="0" cap="none" spc="0" normalizeH="0" baseline="0" noProof="0" dirty="0" smtClean="0">
              <a:ln>
                <a:noFill/>
              </a:ln>
              <a:solidFill>
                <a:sysClr val="windowText" lastClr="000000"/>
              </a:solidFill>
              <a:effectLst/>
              <a:uLnTx/>
              <a:uFillTx/>
            </a:endParaRPr>
          </a:p>
        </p:txBody>
      </p:sp>
      <p:sp>
        <p:nvSpPr>
          <p:cNvPr id="3" name="Dikdörtgen 2"/>
          <p:cNvSpPr/>
          <p:nvPr/>
        </p:nvSpPr>
        <p:spPr>
          <a:xfrm>
            <a:off x="1254369" y="1119804"/>
            <a:ext cx="9472245" cy="452431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tr-TR" sz="3200" b="0" i="0" u="none" strike="noStrike" kern="0" cap="none" spc="0" normalizeH="0" baseline="0" noProof="0" dirty="0" smtClean="0">
                <a:ln>
                  <a:noFill/>
                </a:ln>
                <a:solidFill>
                  <a:prstClr val="black"/>
                </a:solidFill>
                <a:effectLst/>
                <a:uLnTx/>
                <a:uFillTx/>
              </a:rPr>
              <a:t>Siirt Üniversitesi Kariyer Araştırma Planlama ve Uygulama Merkezi  öğrencilerimizin  kariyer süreçlerini planlamada onlara yardımcı olmak, fırsatlar oluşturmak ve bu anlamda destek hizmetleri sunmak amacıyla kurulmuştur. Bununla birlikte bölgesel ve küresel rekabet ortamında donanımlı, tercih edilen, istihdam edilebilirliği yüksek mezun adayları yetiştirme sürecinde onlara rehberlik etmek ana hedefimizdir.</a:t>
            </a:r>
            <a:endParaRPr kumimoji="0" lang="tr-TR" sz="1800" b="0" i="0" u="none" strike="noStrike" kern="0" cap="none" spc="0" normalizeH="0" baseline="0" noProof="0" dirty="0" smtClean="0">
              <a:ln>
                <a:noFill/>
              </a:ln>
              <a:solidFill>
                <a:sysClr val="windowText" lastClr="000000"/>
              </a:solidFill>
              <a:effectLst/>
              <a:uLnTx/>
              <a:uFillTx/>
            </a:endParaRP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3113276" y="400715"/>
            <a:ext cx="6764482" cy="769441"/>
          </a:xfrm>
          <a:prstGeom prst="rect">
            <a:avLst/>
          </a:prstGeom>
          <a:noFill/>
        </p:spPr>
        <p:txBody>
          <a:bodyPr wrap="square" rtlCol="0">
            <a:spAutoFit/>
          </a:bodyPr>
          <a:lstStyle/>
          <a:p>
            <a:r>
              <a:rPr lang="tr-TR" sz="4000" b="1" dirty="0">
                <a:solidFill>
                  <a:prstClr val="black"/>
                </a:solidFill>
                <a:ea typeface="+mj-ea"/>
                <a:cs typeface="+mj-cs"/>
              </a:rPr>
              <a:t>Vizyon</a:t>
            </a:r>
            <a:r>
              <a:rPr lang="tr-TR" sz="4400" b="1" dirty="0">
                <a:solidFill>
                  <a:prstClr val="black"/>
                </a:solidFill>
                <a:ea typeface="+mj-ea"/>
                <a:cs typeface="+mj-cs"/>
              </a:rPr>
              <a:t> </a:t>
            </a:r>
            <a:endParaRPr lang="tr-TR" sz="2400" b="1" dirty="0"/>
          </a:p>
        </p:txBody>
      </p:sp>
      <p:sp>
        <p:nvSpPr>
          <p:cNvPr id="3" name="Dikdörtgen 2"/>
          <p:cNvSpPr/>
          <p:nvPr/>
        </p:nvSpPr>
        <p:spPr>
          <a:xfrm>
            <a:off x="562707" y="1155241"/>
            <a:ext cx="11090031" cy="4228850"/>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Üniversite öğrencilerinin kariyer planlaması ile ilgili çalışmalar yapmasını sağlamak,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 Öğrenci ve mezunlarının iş yaşamında karşılaşabilecekleri sorunların çözümüne yönelik bilimsel çalışmalar yapılmasını teşvik etmek,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Öğrenci ve mezunların iş dünyasından gelen talepler doğrultusunda istihdam edilebilme imkânlarını araştırmak,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800" b="0" i="0" u="none" strike="noStrike" kern="0" cap="none" spc="0" normalizeH="0" baseline="0" noProof="0" dirty="0" smtClean="0">
                <a:ln>
                  <a:noFill/>
                </a:ln>
                <a:solidFill>
                  <a:prstClr val="black"/>
                </a:solidFill>
                <a:effectLst/>
                <a:uLnTx/>
                <a:uFillTx/>
              </a:rPr>
              <a:t>Bu çalışmaların sonuçlarını ve bu alandaki birikimleri ilgili yerli ve yabancı kuruluşlara aktararak bu kuruluşların gelişmelerine ve bölgesel kalkınmaya katkıda bulunmak,</a:t>
            </a: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06223"/>
            <a:ext cx="6764482" cy="1077218"/>
          </a:xfrm>
          <a:prstGeom prst="rect">
            <a:avLst/>
          </a:prstGeom>
          <a:noFill/>
        </p:spPr>
        <p:txBody>
          <a:bodyPr wrap="square" rtlCol="0">
            <a:spAutoFit/>
          </a:bodyPr>
          <a:lstStyle/>
          <a:p>
            <a:r>
              <a:rPr lang="tr-TR" sz="4000" b="1" dirty="0">
                <a:solidFill>
                  <a:prstClr val="black"/>
                </a:solidFill>
                <a:ea typeface="+mj-ea"/>
                <a:cs typeface="+mj-cs"/>
              </a:rPr>
              <a:t>Merkezin Faaliyet Alanları</a:t>
            </a:r>
            <a:r>
              <a:rPr lang="tr-TR" sz="4000" dirty="0">
                <a:solidFill>
                  <a:prstClr val="black"/>
                </a:solidFill>
                <a:ea typeface="+mj-ea"/>
                <a:cs typeface="+mj-cs"/>
              </a:rPr>
              <a:t/>
            </a:r>
            <a:br>
              <a:rPr lang="tr-TR" sz="4000" dirty="0">
                <a:solidFill>
                  <a:prstClr val="black"/>
                </a:solidFill>
                <a:ea typeface="+mj-ea"/>
                <a:cs typeface="+mj-cs"/>
              </a:rPr>
            </a:br>
            <a:endParaRPr lang="tr-TR" sz="2400" b="1" dirty="0"/>
          </a:p>
        </p:txBody>
      </p:sp>
      <p:sp>
        <p:nvSpPr>
          <p:cNvPr id="3" name="Dikdörtgen 2"/>
          <p:cNvSpPr/>
          <p:nvPr/>
        </p:nvSpPr>
        <p:spPr>
          <a:xfrm>
            <a:off x="339969" y="1220678"/>
            <a:ext cx="10492154" cy="4450449"/>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Kamu ve özel sektör kuruluşlarının ihtiyaç duyduğu nitelikli insan kaynakları ihtiyacının Üniversite’de öğrenim gören veya görmüş öğrenciler tarafından karşılanmasını sağlamak amacıyla etkinlikler düzenlemek,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Faaliyetleri ile ilgili konularda bültenler yayınlama, günlükler düzenleme vb. etkinliklerle öğrencileri, mezunları, kurum ve kuruluşları bilgilendirmek,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Üniversite mezunlarının Üniversite sonrası yaşamlarında da birbirleriyle işbirliği, dayanışma ve ilişki içerisinde bulunmaları için çeşitli faaliyetler düzenleyerek katkıda bulunmak,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İnsan kaynakları veri tabanı oluşturmak,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Kişisel gelişim semineri vermek ve işletme tanıtım amaçlı geziler organize etmek.</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Merkez Faaliyet Alanları..</a:t>
            </a:r>
            <a:endParaRPr lang="tr-TR" sz="2400" b="1" dirty="0"/>
          </a:p>
        </p:txBody>
      </p:sp>
      <p:sp>
        <p:nvSpPr>
          <p:cNvPr id="3" name="Dikdörtgen 2"/>
          <p:cNvSpPr/>
          <p:nvPr/>
        </p:nvSpPr>
        <p:spPr>
          <a:xfrm>
            <a:off x="375138" y="1618864"/>
            <a:ext cx="11031416" cy="3564053"/>
          </a:xfrm>
          <a:prstGeom prst="rect">
            <a:avLst/>
          </a:prstGeom>
        </p:spPr>
        <p:txBody>
          <a:bodyPr wrap="square">
            <a:spAutoFit/>
          </a:bodyPr>
          <a:lstStyle/>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Öğrenciler ve mezunlar ile değişik sektörlerden çeşitli kuruluşları bir araya getiren tanıtım toplantıları düzenlemek, öğrencilerin çeşitli alanlarda iş tanımları, iş hayatı, mesleklerdeki kariyer imkânları ile ilgili bilgi edinmelerini sağlamak; eleman talebinde bulunan şirketlerle mezunlar arasında iletişim sağlamak,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Gerek seminerler, gerekse bireysel görüşmelerle öğrencilere iş arama teknikleri konusunda bilgi vermek, etkin özgeçmiş yazma ve başarılı bir mülakat geçirebilme konularında yardımcı olmak,</a:t>
            </a:r>
          </a:p>
          <a:p>
            <a:pPr marL="342900" marR="0" lvl="0" indent="-342900" defTabSz="914400" eaLnBrk="1" fontAlgn="auto" latinLnBrk="0" hangingPunct="1">
              <a:lnSpc>
                <a:spcPct val="100000"/>
              </a:lnSpc>
              <a:spcBef>
                <a:spcPct val="20000"/>
              </a:spcBef>
              <a:spcAft>
                <a:spcPts val="0"/>
              </a:spcAft>
              <a:buClrTx/>
              <a:buSzTx/>
              <a:buFont typeface="Arial" pitchFamily="34" charset="0"/>
              <a:buChar char="•"/>
              <a:tabLst/>
              <a:defRPr/>
            </a:pPr>
            <a:r>
              <a:rPr kumimoji="0" lang="tr-TR" sz="2400" b="0" i="0" u="none" strike="noStrike" kern="0" cap="none" spc="0" normalizeH="0" baseline="0" noProof="0" dirty="0" smtClean="0">
                <a:ln>
                  <a:noFill/>
                </a:ln>
                <a:solidFill>
                  <a:prstClr val="black"/>
                </a:solidFill>
                <a:effectLst/>
                <a:uLnTx/>
                <a:uFillTx/>
              </a:rPr>
              <a:t> Üniversitenin yüksek lisans ve doktora öğrenimi dâhil tüm birimlerinden mezun olan öğrenciler için iş imkânları üzerinde çalışmak,</a:t>
            </a: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506223"/>
            <a:ext cx="6764482" cy="646331"/>
          </a:xfrm>
          <a:prstGeom prst="rect">
            <a:avLst/>
          </a:prstGeom>
          <a:noFill/>
        </p:spPr>
        <p:txBody>
          <a:bodyPr wrap="square" rtlCol="0">
            <a:spAutoFit/>
          </a:bodyPr>
          <a:lstStyle/>
          <a:p>
            <a:r>
              <a:rPr lang="tr-TR" sz="3600" b="1" dirty="0">
                <a:solidFill>
                  <a:prstClr val="black"/>
                </a:solidFill>
                <a:ea typeface="+mj-ea"/>
                <a:cs typeface="+mj-cs"/>
              </a:rPr>
              <a:t>Yönetim </a:t>
            </a:r>
            <a:endParaRPr lang="tr-TR" sz="3600" b="1" dirty="0"/>
          </a:p>
        </p:txBody>
      </p:sp>
      <p:sp>
        <p:nvSpPr>
          <p:cNvPr id="3" name="Dikdörtgen 2"/>
          <p:cNvSpPr/>
          <p:nvPr/>
        </p:nvSpPr>
        <p:spPr>
          <a:xfrm>
            <a:off x="-117231" y="1290987"/>
            <a:ext cx="12309231" cy="4745915"/>
          </a:xfrm>
          <a:prstGeom prst="rect">
            <a:avLst/>
          </a:prstGeom>
        </p:spPr>
        <p:txBody>
          <a:bodyPr wrap="square">
            <a:spAutoFit/>
          </a:bodyPr>
          <a:lstStyle/>
          <a:p>
            <a:pPr marL="3886200" marR="0" lvl="8" indent="-228600" defTabSz="914400" eaLnBrk="1" fontAlgn="auto" latinLnBrk="0" hangingPunct="1">
              <a:lnSpc>
                <a:spcPct val="100000"/>
              </a:lnSpc>
              <a:spcBef>
                <a:spcPct val="20000"/>
              </a:spcBef>
              <a:spcAft>
                <a:spcPts val="0"/>
              </a:spcAft>
              <a:buClrTx/>
              <a:buSzTx/>
              <a:buFontTx/>
              <a:buNone/>
              <a:tabLst/>
              <a:defRPr/>
            </a:pPr>
            <a:r>
              <a:rPr kumimoji="0" lang="tr-TR" sz="2400" b="1" i="0" u="none" strike="noStrike" kern="0" cap="none" spc="0" normalizeH="0" baseline="0" noProof="0" dirty="0" smtClean="0">
                <a:ln>
                  <a:noFill/>
                </a:ln>
                <a:solidFill>
                  <a:prstClr val="black"/>
                </a:solidFill>
                <a:effectLst/>
                <a:uLnTx/>
                <a:uFillTx/>
              </a:rPr>
              <a:t>               </a:t>
            </a:r>
            <a:r>
              <a:rPr kumimoji="0" lang="tr-TR" sz="2400" b="1" i="0" u="none" strike="noStrike" kern="0" cap="none" spc="0" normalizeH="0" baseline="0" noProof="0" dirty="0" smtClean="0">
                <a:ln>
                  <a:noFill/>
                </a:ln>
                <a:solidFill>
                  <a:prstClr val="black"/>
                </a:solidFill>
                <a:effectLst/>
                <a:uLnTx/>
                <a:uFillTx/>
              </a:rPr>
              <a:t>      MÜDÜR </a:t>
            </a:r>
          </a:p>
          <a:p>
            <a:pPr marL="3886200" marR="0" lvl="8" indent="-228600" defTabSz="914400" eaLnBrk="1" fontAlgn="auto" latinLnBrk="0" hangingPunct="1">
              <a:lnSpc>
                <a:spcPct val="100000"/>
              </a:lnSpc>
              <a:spcBef>
                <a:spcPct val="20000"/>
              </a:spcBef>
              <a:spcAft>
                <a:spcPts val="0"/>
              </a:spcAft>
              <a:buClrTx/>
              <a:buSzTx/>
              <a:buFontTx/>
              <a:buNone/>
              <a:tabLst/>
              <a:defRPr/>
            </a:pPr>
            <a:r>
              <a:rPr kumimoji="0" lang="tr-TR" sz="2400" b="0" i="0" u="none" strike="noStrike" kern="0" cap="none" spc="0" normalizeH="0" baseline="0" noProof="0" dirty="0" smtClean="0">
                <a:ln>
                  <a:noFill/>
                </a:ln>
                <a:solidFill>
                  <a:prstClr val="black"/>
                </a:solidFill>
                <a:effectLst/>
                <a:uLnTx/>
                <a:uFillTx/>
              </a:rPr>
              <a:t>    Dr. </a:t>
            </a:r>
            <a:r>
              <a:rPr kumimoji="0" lang="tr-TR" sz="2400" b="0" i="0" u="none" strike="noStrike" kern="0" cap="none" spc="0" normalizeH="0" baseline="0" noProof="0" dirty="0" err="1" smtClean="0">
                <a:ln>
                  <a:noFill/>
                </a:ln>
                <a:solidFill>
                  <a:prstClr val="black"/>
                </a:solidFill>
                <a:effectLst/>
                <a:uLnTx/>
                <a:uFillTx/>
              </a:rPr>
              <a:t>Öğr</a:t>
            </a:r>
            <a:r>
              <a:rPr kumimoji="0" lang="tr-TR" sz="2400" b="0" i="0" u="none" strike="noStrike" kern="0" cap="none" spc="0" normalizeH="0" baseline="0" noProof="0" dirty="0" smtClean="0">
                <a:ln>
                  <a:noFill/>
                </a:ln>
                <a:solidFill>
                  <a:prstClr val="black"/>
                </a:solidFill>
                <a:effectLst/>
                <a:uLnTx/>
                <a:uFillTx/>
              </a:rPr>
              <a:t>. Üyesi </a:t>
            </a:r>
            <a:r>
              <a:rPr lang="tr-TR" sz="2400" kern="0" dirty="0" smtClean="0">
                <a:solidFill>
                  <a:prstClr val="black"/>
                </a:solidFill>
              </a:rPr>
              <a:t>Halit KIRIKTAŞ</a:t>
            </a:r>
            <a:r>
              <a:rPr kumimoji="0" lang="tr-TR" sz="2400" b="0" i="0" u="none" strike="noStrike" kern="0" cap="none" spc="0" normalizeH="0" baseline="0" noProof="0" dirty="0" smtClean="0">
                <a:ln>
                  <a:noFill/>
                </a:ln>
                <a:solidFill>
                  <a:prstClr val="black"/>
                </a:solidFill>
                <a:effectLst/>
                <a:uLnTx/>
                <a:uFillTx/>
              </a:rPr>
              <a:t> 		       </a:t>
            </a:r>
          </a:p>
          <a:p>
            <a:pPr marL="3886200" marR="0" lvl="8" indent="-228600" defTabSz="914400" eaLnBrk="1" fontAlgn="auto" latinLnBrk="0" hangingPunct="1">
              <a:lnSpc>
                <a:spcPct val="100000"/>
              </a:lnSpc>
              <a:spcBef>
                <a:spcPct val="20000"/>
              </a:spcBef>
              <a:spcAft>
                <a:spcPts val="0"/>
              </a:spcAft>
              <a:buClrTx/>
              <a:buSzTx/>
              <a:buFontTx/>
              <a:buNone/>
              <a:tabLst/>
              <a:defRPr/>
            </a:pPr>
            <a:r>
              <a:rPr kumimoji="0" lang="tr-TR" sz="2400" b="0" i="0" u="none" strike="noStrike" kern="0" cap="none" spc="0" normalizeH="0" baseline="0" noProof="0" dirty="0" smtClean="0">
                <a:ln>
                  <a:noFill/>
                </a:ln>
                <a:solidFill>
                  <a:prstClr val="black"/>
                </a:solidFill>
                <a:effectLst/>
                <a:uLnTx/>
                <a:uFillTx/>
              </a:rPr>
              <a:t> </a:t>
            </a:r>
            <a:endParaRPr kumimoji="0" lang="tr-TR" sz="2400" b="0" i="0" u="none" strike="noStrike" kern="0" cap="none" spc="0" normalizeH="0" baseline="0" noProof="0" dirty="0" smtClean="0">
              <a:ln>
                <a:noFill/>
              </a:ln>
              <a:solidFill>
                <a:prstClr val="black"/>
              </a:solidFill>
              <a:effectLst/>
              <a:uLnTx/>
              <a:uFillTx/>
            </a:endParaRPr>
          </a:p>
          <a:p>
            <a:pPr marL="3886200" marR="0" lvl="8" indent="-228600" defTabSz="914400" eaLnBrk="1" fontAlgn="auto" latinLnBrk="0" hangingPunct="1">
              <a:lnSpc>
                <a:spcPct val="100000"/>
              </a:lnSpc>
              <a:spcBef>
                <a:spcPct val="20000"/>
              </a:spcBef>
              <a:spcAft>
                <a:spcPts val="0"/>
              </a:spcAft>
              <a:buClrTx/>
              <a:buSzTx/>
              <a:buFontTx/>
              <a:buNone/>
              <a:tabLst/>
              <a:defRPr/>
            </a:pPr>
            <a:r>
              <a:rPr lang="tr-TR" sz="2400" kern="0" dirty="0">
                <a:solidFill>
                  <a:prstClr val="black"/>
                </a:solidFill>
              </a:rPr>
              <a:t> </a:t>
            </a:r>
            <a:r>
              <a:rPr lang="tr-TR" sz="2400" kern="0" dirty="0" smtClean="0">
                <a:solidFill>
                  <a:prstClr val="black"/>
                </a:solidFill>
              </a:rPr>
              <a:t>         </a:t>
            </a:r>
            <a:r>
              <a:rPr kumimoji="0" lang="tr-TR" sz="2400" b="1" i="0" u="none" strike="noStrike" kern="0" cap="none" spc="0" normalizeH="0" baseline="0" noProof="0" dirty="0" smtClean="0">
                <a:ln>
                  <a:noFill/>
                </a:ln>
                <a:solidFill>
                  <a:prstClr val="black"/>
                </a:solidFill>
                <a:effectLst/>
                <a:uLnTx/>
                <a:uFillTx/>
              </a:rPr>
              <a:t>MÜDÜR YARDIMCILARI</a:t>
            </a:r>
            <a:r>
              <a:rPr kumimoji="0" lang="tr-TR" sz="2400" b="0" i="0" u="none" strike="noStrike" kern="0" cap="none" spc="0" normalizeH="0" baseline="0" noProof="0" dirty="0" smtClean="0">
                <a:ln>
                  <a:noFill/>
                </a:ln>
                <a:solidFill>
                  <a:prstClr val="black"/>
                </a:solidFill>
                <a:effectLst/>
                <a:uLnTx/>
                <a:uFillTx/>
              </a:rPr>
              <a:t>            </a:t>
            </a:r>
          </a:p>
          <a:p>
            <a:pPr marL="3886200" lvl="8" indent="-228600">
              <a:spcBef>
                <a:spcPct val="20000"/>
              </a:spcBef>
            </a:pPr>
            <a:r>
              <a:rPr lang="tr-TR" sz="2400" kern="0" dirty="0" smtClean="0">
                <a:solidFill>
                  <a:prstClr val="black"/>
                </a:solidFill>
              </a:rPr>
              <a:t>    </a:t>
            </a:r>
            <a:r>
              <a:rPr lang="tr-TR" sz="2400" kern="0" dirty="0" err="1" smtClean="0">
                <a:solidFill>
                  <a:prstClr val="black"/>
                </a:solidFill>
              </a:rPr>
              <a:t>Öğr</a:t>
            </a:r>
            <a:r>
              <a:rPr lang="tr-TR" sz="2400" kern="0" dirty="0" smtClean="0">
                <a:solidFill>
                  <a:prstClr val="black"/>
                </a:solidFill>
              </a:rPr>
              <a:t>. Gör. Gülin Tuğçe SÖYLEYİCİ</a:t>
            </a:r>
            <a:endParaRPr kumimoji="0" lang="tr-TR" sz="2400" b="0" i="0" u="none" strike="noStrike" kern="0" cap="none" spc="0" normalizeH="0" baseline="0" noProof="0" dirty="0" smtClean="0">
              <a:ln>
                <a:noFill/>
              </a:ln>
              <a:solidFill>
                <a:prstClr val="black"/>
              </a:solidFill>
              <a:effectLst/>
              <a:uLnTx/>
              <a:uFillTx/>
            </a:endParaRPr>
          </a:p>
          <a:p>
            <a:pPr marL="3886200" marR="0" lvl="8" indent="-228600" defTabSz="914400" eaLnBrk="1" fontAlgn="auto" latinLnBrk="0" hangingPunct="1">
              <a:lnSpc>
                <a:spcPct val="100000"/>
              </a:lnSpc>
              <a:spcBef>
                <a:spcPct val="20000"/>
              </a:spcBef>
              <a:spcAft>
                <a:spcPts val="0"/>
              </a:spcAft>
              <a:buClrTx/>
              <a:buSzTx/>
              <a:buFontTx/>
              <a:buNone/>
              <a:tabLst/>
              <a:defRPr/>
            </a:pPr>
            <a:r>
              <a:rPr kumimoji="0" lang="tr-TR" sz="2400" b="0" i="0" u="none" strike="noStrike" kern="0" cap="none" spc="0" normalizeH="0" baseline="0" noProof="0" dirty="0" smtClean="0">
                <a:ln>
                  <a:noFill/>
                </a:ln>
                <a:solidFill>
                  <a:prstClr val="black"/>
                </a:solidFill>
                <a:effectLst/>
                <a:uLnTx/>
                <a:uFillTx/>
              </a:rPr>
              <a:t>    </a:t>
            </a:r>
            <a:r>
              <a:rPr kumimoji="0" lang="tr-TR" sz="2400" b="0" i="0" u="none" strike="noStrike" kern="0" cap="none" spc="0" normalizeH="0" baseline="0" noProof="0" dirty="0" smtClean="0">
                <a:ln>
                  <a:noFill/>
                </a:ln>
                <a:solidFill>
                  <a:prstClr val="black"/>
                </a:solidFill>
                <a:effectLst/>
                <a:uLnTx/>
                <a:uFillTx/>
              </a:rPr>
              <a:t>Arş</a:t>
            </a:r>
            <a:r>
              <a:rPr kumimoji="0" lang="tr-TR" sz="2400" b="0" i="0" u="none" strike="noStrike" kern="0" cap="none" spc="0" normalizeH="0" baseline="0" noProof="0" dirty="0" smtClean="0">
                <a:ln>
                  <a:noFill/>
                </a:ln>
                <a:solidFill>
                  <a:prstClr val="black"/>
                </a:solidFill>
                <a:effectLst/>
                <a:uLnTx/>
                <a:uFillTx/>
              </a:rPr>
              <a:t>. Gör. </a:t>
            </a:r>
            <a:r>
              <a:rPr lang="tr-TR" sz="2400" kern="0" dirty="0" smtClean="0">
                <a:solidFill>
                  <a:prstClr val="black"/>
                </a:solidFill>
              </a:rPr>
              <a:t>Ebru GÜÇ</a:t>
            </a:r>
            <a:r>
              <a:rPr kumimoji="0" lang="tr-TR" sz="2400" b="1" i="0" u="none" strike="noStrike" kern="0" cap="none" spc="0" normalizeH="0" baseline="0" noProof="0" dirty="0" smtClean="0">
                <a:ln>
                  <a:noFill/>
                </a:ln>
                <a:solidFill>
                  <a:prstClr val="black"/>
                </a:solidFill>
                <a:effectLst/>
                <a:uLnTx/>
                <a:uFillTx/>
              </a:rPr>
              <a:t> </a:t>
            </a:r>
          </a:p>
          <a:p>
            <a:pPr marL="3886200" marR="0" lvl="8" indent="-228600" defTabSz="914400" eaLnBrk="1" fontAlgn="auto" latinLnBrk="0" hangingPunct="1">
              <a:lnSpc>
                <a:spcPct val="100000"/>
              </a:lnSpc>
              <a:spcBef>
                <a:spcPct val="20000"/>
              </a:spcBef>
              <a:spcAft>
                <a:spcPts val="0"/>
              </a:spcAft>
              <a:buClrTx/>
              <a:buSzTx/>
              <a:buFontTx/>
              <a:buNone/>
              <a:tabLst/>
              <a:defRPr/>
            </a:pPr>
            <a:endParaRPr kumimoji="0" lang="tr-TR" sz="2400" b="0" i="0" u="none" strike="noStrike" kern="0" cap="none" spc="0" normalizeH="0" baseline="0" noProof="0" dirty="0" smtClean="0">
              <a:ln>
                <a:noFill/>
              </a:ln>
              <a:solidFill>
                <a:prstClr val="black"/>
              </a:solidFill>
              <a:effectLst/>
              <a:uLnTx/>
              <a:uFillTx/>
            </a:endParaRPr>
          </a:p>
          <a:p>
            <a:pPr marL="3429000" lvl="7" indent="-228600">
              <a:spcBef>
                <a:spcPct val="20000"/>
              </a:spcBef>
            </a:pPr>
            <a:r>
              <a:rPr kumimoji="0" lang="tr-TR" sz="2400" b="1" i="0" u="none" strike="noStrike" kern="0" cap="none" spc="0" normalizeH="0" baseline="0" noProof="0" dirty="0" smtClean="0">
                <a:ln>
                  <a:noFill/>
                </a:ln>
                <a:solidFill>
                  <a:prstClr val="black"/>
                </a:solidFill>
                <a:effectLst/>
                <a:uLnTx/>
                <a:uFillTx/>
              </a:rPr>
              <a:t>                   	</a:t>
            </a:r>
            <a:r>
              <a:rPr kumimoji="0" lang="tr-TR" sz="2400" b="1" i="0" u="none" strike="noStrike" kern="0" cap="none" spc="0" normalizeH="0" baseline="0" noProof="0" dirty="0" smtClean="0">
                <a:ln>
                  <a:noFill/>
                </a:ln>
                <a:solidFill>
                  <a:prstClr val="black"/>
                </a:solidFill>
                <a:effectLst/>
                <a:uLnTx/>
                <a:uFillTx/>
              </a:rPr>
              <a:t>   </a:t>
            </a:r>
            <a:r>
              <a:rPr lang="tr-TR" sz="2400" b="1" kern="0" noProof="0" dirty="0" smtClean="0">
                <a:solidFill>
                  <a:prstClr val="black"/>
                </a:solidFill>
              </a:rPr>
              <a:t>UZMANLAR</a:t>
            </a:r>
            <a:endParaRPr kumimoji="0" lang="tr-TR" sz="2400" b="1" i="0" u="none" strike="noStrike" kern="0" cap="none" spc="0" normalizeH="0" baseline="0" noProof="0" dirty="0" smtClean="0">
              <a:ln>
                <a:noFill/>
              </a:ln>
              <a:solidFill>
                <a:prstClr val="black"/>
              </a:solidFill>
              <a:effectLst/>
              <a:uLnTx/>
              <a:uFillTx/>
            </a:endParaRPr>
          </a:p>
          <a:p>
            <a:pPr marL="3429000" lvl="7" indent="-228600">
              <a:spcBef>
                <a:spcPct val="20000"/>
              </a:spcBef>
            </a:pPr>
            <a:r>
              <a:rPr lang="tr-TR" sz="2400" kern="0" dirty="0" smtClean="0">
                <a:solidFill>
                  <a:prstClr val="black"/>
                </a:solidFill>
              </a:rPr>
              <a:t>          </a:t>
            </a:r>
            <a:r>
              <a:rPr kumimoji="0" lang="tr-TR" sz="2400" b="0" i="0" u="none" strike="noStrike" kern="0" cap="none" spc="0" normalizeH="0" baseline="0" noProof="0" dirty="0" smtClean="0">
                <a:ln>
                  <a:noFill/>
                </a:ln>
                <a:solidFill>
                  <a:prstClr val="black"/>
                </a:solidFill>
                <a:effectLst/>
                <a:uLnTx/>
                <a:uFillTx/>
              </a:rPr>
              <a:t>    </a:t>
            </a:r>
            <a:r>
              <a:rPr kumimoji="0" lang="tr-TR" sz="2400" b="0" i="0" u="none" strike="noStrike" kern="0" cap="none" spc="0" normalizeH="0" baseline="0" noProof="0" dirty="0" err="1" smtClean="0">
                <a:ln>
                  <a:noFill/>
                </a:ln>
                <a:solidFill>
                  <a:prstClr val="black"/>
                </a:solidFill>
                <a:effectLst/>
                <a:uLnTx/>
                <a:uFillTx/>
              </a:rPr>
              <a:t>Öğr</a:t>
            </a:r>
            <a:r>
              <a:rPr kumimoji="0" lang="tr-TR" sz="2400" b="0" i="0" u="none" strike="noStrike" kern="0" cap="none" spc="0" normalizeH="0" baseline="0" noProof="0" dirty="0" smtClean="0">
                <a:ln>
                  <a:noFill/>
                </a:ln>
                <a:solidFill>
                  <a:prstClr val="black"/>
                </a:solidFill>
                <a:effectLst/>
                <a:uLnTx/>
                <a:uFillTx/>
              </a:rPr>
              <a:t>. Gör. </a:t>
            </a:r>
            <a:r>
              <a:rPr lang="tr-TR" sz="2400" kern="0" dirty="0" smtClean="0">
                <a:solidFill>
                  <a:prstClr val="black"/>
                </a:solidFill>
              </a:rPr>
              <a:t>Alaattin ETİZ</a:t>
            </a:r>
          </a:p>
          <a:p>
            <a:pPr marL="3429000" lvl="7" indent="-228600">
              <a:spcBef>
                <a:spcPct val="20000"/>
              </a:spcBef>
            </a:pPr>
            <a:r>
              <a:rPr kumimoji="0" lang="tr-TR" sz="2400" b="0" i="0" u="none" strike="noStrike" kern="0" cap="none" spc="0" normalizeH="0" baseline="0" noProof="0" dirty="0">
                <a:ln>
                  <a:noFill/>
                </a:ln>
                <a:solidFill>
                  <a:prstClr val="black"/>
                </a:solidFill>
                <a:effectLst/>
                <a:uLnTx/>
                <a:uFillTx/>
              </a:rPr>
              <a:t>	</a:t>
            </a:r>
            <a:r>
              <a:rPr kumimoji="0" lang="tr-TR" sz="2400" b="0" i="0" u="none" strike="noStrike" kern="0" cap="none" spc="0" normalizeH="0" baseline="0" noProof="0" dirty="0" smtClean="0">
                <a:ln>
                  <a:noFill/>
                </a:ln>
                <a:solidFill>
                  <a:prstClr val="black"/>
                </a:solidFill>
                <a:effectLst/>
                <a:uLnTx/>
                <a:uFillTx/>
              </a:rPr>
              <a:t>	</a:t>
            </a:r>
            <a:r>
              <a:rPr kumimoji="0" lang="tr-TR" sz="2400" b="0" i="0" u="none" strike="noStrike" kern="0" cap="none" spc="0" normalizeH="0" noProof="0" dirty="0" smtClean="0">
                <a:ln>
                  <a:noFill/>
                </a:ln>
                <a:solidFill>
                  <a:prstClr val="black"/>
                </a:solidFill>
                <a:effectLst/>
                <a:uLnTx/>
                <a:uFillTx/>
              </a:rPr>
              <a:t>       </a:t>
            </a:r>
            <a:r>
              <a:rPr kumimoji="0" lang="tr-TR" sz="2400" b="0" i="0" u="none" strike="noStrike" kern="0" cap="none" spc="0" normalizeH="0" baseline="0" noProof="0" dirty="0" err="1" smtClean="0">
                <a:ln>
                  <a:noFill/>
                </a:ln>
                <a:solidFill>
                  <a:prstClr val="black"/>
                </a:solidFill>
                <a:effectLst/>
                <a:uLnTx/>
                <a:uFillTx/>
              </a:rPr>
              <a:t>Öğr</a:t>
            </a:r>
            <a:r>
              <a:rPr kumimoji="0" lang="tr-TR" sz="2400" b="0" i="0" u="none" strike="noStrike" kern="0" cap="none" spc="0" normalizeH="0" baseline="0" noProof="0" dirty="0" smtClean="0">
                <a:ln>
                  <a:noFill/>
                </a:ln>
                <a:solidFill>
                  <a:prstClr val="black"/>
                </a:solidFill>
                <a:effectLst/>
                <a:uLnTx/>
                <a:uFillTx/>
              </a:rPr>
              <a:t>.</a:t>
            </a:r>
            <a:r>
              <a:rPr kumimoji="0" lang="tr-TR" sz="2400" b="0" i="0" u="none" strike="noStrike" kern="0" cap="none" spc="0" normalizeH="0" noProof="0" dirty="0" smtClean="0">
                <a:ln>
                  <a:noFill/>
                </a:ln>
                <a:solidFill>
                  <a:prstClr val="black"/>
                </a:solidFill>
                <a:effectLst/>
                <a:uLnTx/>
                <a:uFillTx/>
              </a:rPr>
              <a:t> Gör. Mehmet Kenan TAN</a:t>
            </a:r>
            <a:endParaRPr kumimoji="0" lang="tr-TR" sz="2400" b="0" i="0" u="none" strike="noStrike" kern="0" cap="none" spc="0" normalizeH="0" baseline="0" noProof="0" dirty="0" smtClean="0">
              <a:ln>
                <a:noFill/>
              </a:ln>
              <a:solidFill>
                <a:prstClr val="black"/>
              </a:solidFill>
              <a:effectLst/>
              <a:uLnTx/>
              <a:uFillTx/>
            </a:endParaRPr>
          </a:p>
          <a:p>
            <a:pPr marL="3886200" lvl="8" indent="-228600" algn="just">
              <a:spcBef>
                <a:spcPct val="20000"/>
              </a:spcBef>
            </a:pPr>
            <a:r>
              <a:rPr lang="tr-TR" sz="1600" kern="0" dirty="0" smtClean="0">
                <a:solidFill>
                  <a:prstClr val="black"/>
                </a:solidFill>
              </a:rPr>
              <a:t>       </a:t>
            </a:r>
            <a:endParaRPr kumimoji="0" lang="tr-TR" sz="16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2024 Yılı Etkinlikler</a:t>
            </a:r>
            <a:endParaRPr lang="tr-TR" sz="2400" b="1" dirty="0"/>
          </a:p>
        </p:txBody>
      </p:sp>
      <p:sp>
        <p:nvSpPr>
          <p:cNvPr id="3" name="Dikdörtgen 2"/>
          <p:cNvSpPr/>
          <p:nvPr/>
        </p:nvSpPr>
        <p:spPr>
          <a:xfrm>
            <a:off x="1031631" y="1443841"/>
            <a:ext cx="8909538" cy="2862322"/>
          </a:xfrm>
          <a:prstGeom prst="rect">
            <a:avLst/>
          </a:prstGeom>
        </p:spPr>
        <p:txBody>
          <a:bodyPr wrap="square">
            <a:spAutoFit/>
          </a:bodyPr>
          <a:lstStyle/>
          <a:p>
            <a:pPr marL="342900" indent="-342900">
              <a:buFontTx/>
              <a:buChar char="-"/>
            </a:pPr>
            <a:r>
              <a:rPr lang="tr-TR" sz="2000" b="1" dirty="0" smtClean="0"/>
              <a:t>DAKAF 2024 KARİYER FUARI</a:t>
            </a:r>
          </a:p>
          <a:p>
            <a:pPr marL="342900" indent="-342900">
              <a:buFontTx/>
              <a:buChar char="-"/>
            </a:pPr>
            <a:r>
              <a:rPr lang="tr-TR" sz="2000" b="1" dirty="0" smtClean="0"/>
              <a:t>CUMHURBAŞKANLIĞI ULUSAL STAJ PROGRAMI BİLGİLENDİRME KONFERANSI</a:t>
            </a:r>
          </a:p>
          <a:p>
            <a:pPr marL="342900" indent="-342900">
              <a:buFontTx/>
              <a:buChar char="-"/>
            </a:pPr>
            <a:r>
              <a:rPr lang="tr-TR" sz="2000" b="1" dirty="0" smtClean="0"/>
              <a:t>TÜİK MODERN VERİ BİLİMİ YÖNTEMLERİ KONFERANSI</a:t>
            </a:r>
          </a:p>
          <a:p>
            <a:pPr marL="342900" indent="-342900">
              <a:buFontTx/>
              <a:buChar char="-"/>
            </a:pPr>
            <a:r>
              <a:rPr lang="tr-TR" sz="2000" b="1" dirty="0" smtClean="0"/>
              <a:t>ŞİİR VE ŞUUR KONUŞMALARI – 3</a:t>
            </a:r>
          </a:p>
          <a:p>
            <a:pPr marL="342900" indent="-342900">
              <a:buFontTx/>
              <a:buChar char="-"/>
            </a:pPr>
            <a:r>
              <a:rPr lang="tr-TR" sz="2000" b="1" dirty="0" smtClean="0"/>
              <a:t>TURİZM İŞLETMECİLİĞİ VE OTELCİLİK YÜKSEKOKULU ORYANTASYON PROGRAMI</a:t>
            </a:r>
          </a:p>
          <a:p>
            <a:pPr marL="342900" indent="-342900">
              <a:buFontTx/>
              <a:buChar char="-"/>
            </a:pPr>
            <a:r>
              <a:rPr lang="tr-TR" sz="2000" b="1" dirty="0" smtClean="0"/>
              <a:t>ZİRAAT FAKÜLTESİ ORYANTASYON PROGRAMI</a:t>
            </a:r>
          </a:p>
          <a:p>
            <a:pPr marL="342900" indent="-342900">
              <a:buFontTx/>
              <a:buChar char="-"/>
            </a:pPr>
            <a:r>
              <a:rPr lang="tr-TR" sz="2000" b="1" dirty="0" smtClean="0"/>
              <a:t>ZEYNEP HATUN KIZ MESLEK LİSESİ KARİYER KONFERANSI</a:t>
            </a:r>
          </a:p>
          <a:p>
            <a:pPr marL="342900" indent="-342900">
              <a:buFontTx/>
              <a:buChar char="-"/>
            </a:pPr>
            <a:r>
              <a:rPr lang="tr-TR" sz="2000" b="1" dirty="0" smtClean="0"/>
              <a:t>KALİTEDE KARİYER KONFERANSI</a:t>
            </a:r>
          </a:p>
          <a:p>
            <a:r>
              <a:rPr lang="tr-TR" sz="2000" b="1" dirty="0" smtClean="0"/>
              <a:t> </a:t>
            </a:r>
            <a:endParaRPr lang="tr-TR" sz="2000" dirty="0"/>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899138" y="365125"/>
            <a:ext cx="9454662" cy="924413"/>
          </a:xfrm>
        </p:spPr>
        <p:txBody>
          <a:bodyPr>
            <a:normAutofit/>
          </a:bodyPr>
          <a:lstStyle/>
          <a:p>
            <a:r>
              <a:rPr lang="tr-TR" sz="3200" b="1" dirty="0" smtClean="0"/>
              <a:t>2024 </a:t>
            </a:r>
            <a:r>
              <a:rPr lang="tr-TR" sz="3200" b="1" dirty="0" smtClean="0"/>
              <a:t>Yılı Etkinliklerimiz</a:t>
            </a:r>
            <a:endParaRPr lang="tr-TR" sz="3200" b="1" dirty="0"/>
          </a:p>
        </p:txBody>
      </p:sp>
      <p:sp>
        <p:nvSpPr>
          <p:cNvPr id="3" name="İçerik Yer Tutucusu 2"/>
          <p:cNvSpPr>
            <a:spLocks noGrp="1"/>
          </p:cNvSpPr>
          <p:nvPr>
            <p:ph idx="1"/>
          </p:nvPr>
        </p:nvSpPr>
        <p:spPr>
          <a:xfrm>
            <a:off x="732692" y="1075349"/>
            <a:ext cx="10348173" cy="346128"/>
          </a:xfrm>
        </p:spPr>
        <p:txBody>
          <a:bodyPr>
            <a:normAutofit fontScale="25000" lnSpcReduction="20000"/>
          </a:bodyPr>
          <a:lstStyle/>
          <a:p>
            <a:pPr marL="0" indent="0" algn="ctr">
              <a:buNone/>
            </a:pPr>
            <a:endParaRPr lang="tr-TR" b="1" dirty="0" smtClean="0"/>
          </a:p>
          <a:p>
            <a:pPr marL="0" indent="0" algn="ctr">
              <a:buNone/>
            </a:pPr>
            <a:r>
              <a:rPr lang="tr-TR" sz="6400" b="1" dirty="0" smtClean="0"/>
              <a:t>DAKAF 2024</a:t>
            </a:r>
            <a:endParaRPr lang="tr-TR" sz="6400" b="1" dirty="0" smtClean="0"/>
          </a:p>
          <a:p>
            <a:pPr marL="0" indent="0" algn="ctr">
              <a:buNone/>
            </a:pPr>
            <a:endParaRPr lang="tr-TR" b="1" dirty="0" smtClean="0"/>
          </a:p>
          <a:p>
            <a:pPr marL="0" indent="0">
              <a:buNone/>
            </a:pPr>
            <a:endParaRPr lang="tr-TR" dirty="0"/>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752" y="1736322"/>
            <a:ext cx="2846416" cy="2785802"/>
          </a:xfrm>
          <a:prstGeom prst="rect">
            <a:avLst/>
          </a:prstGeo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2168" y="1736321"/>
            <a:ext cx="3860569" cy="2785801"/>
          </a:xfrm>
          <a:prstGeom prst="rect">
            <a:avLst/>
          </a:prstGeom>
        </p:spPr>
      </p:pic>
      <p:pic>
        <p:nvPicPr>
          <p:cNvPr id="8" name="Resi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6639" y="1736321"/>
            <a:ext cx="3525289" cy="2785801"/>
          </a:xfrm>
          <a:prstGeom prst="rect">
            <a:avLst/>
          </a:prstGeom>
        </p:spPr>
      </p:pic>
    </p:spTree>
    <p:extLst>
      <p:ext uri="{BB962C8B-B14F-4D97-AF65-F5344CB8AC3E}">
        <p14:creationId xmlns:p14="http://schemas.microsoft.com/office/powerpoint/2010/main" val="19635009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57754" y="365125"/>
            <a:ext cx="9396046" cy="924413"/>
          </a:xfrm>
        </p:spPr>
        <p:txBody>
          <a:bodyPr/>
          <a:lstStyle/>
          <a:p>
            <a:r>
              <a:rPr lang="tr-TR" sz="3200" b="1" dirty="0" smtClean="0">
                <a:solidFill>
                  <a:prstClr val="black"/>
                </a:solidFill>
              </a:rPr>
              <a:t>2024 </a:t>
            </a:r>
            <a:r>
              <a:rPr lang="tr-TR" sz="3200" b="1" dirty="0">
                <a:solidFill>
                  <a:prstClr val="black"/>
                </a:solidFill>
              </a:rPr>
              <a:t>Yılı Etkinliklerimiz</a:t>
            </a:r>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15293" y="1363763"/>
            <a:ext cx="3773980" cy="389819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772" y="1629770"/>
            <a:ext cx="3779521" cy="38981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Resim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91797" y="1214133"/>
            <a:ext cx="4095403" cy="3898194"/>
          </a:xfrm>
          <a:prstGeom prst="rect">
            <a:avLst/>
          </a:prstGeom>
          <a:ln w="88900" cap="sq" cmpd="thickThin">
            <a:solidFill>
              <a:srgbClr val="000000"/>
            </a:solidFill>
            <a:prstDash val="solid"/>
            <a:miter lim="800000"/>
          </a:ln>
          <a:effectLst>
            <a:innerShdw blurRad="76200">
              <a:srgbClr val="000000"/>
            </a:innerShdw>
          </a:effectLst>
        </p:spPr>
      </p:pic>
      <p:sp>
        <p:nvSpPr>
          <p:cNvPr id="11" name="Metin kutusu 10"/>
          <p:cNvSpPr txBox="1"/>
          <p:nvPr/>
        </p:nvSpPr>
        <p:spPr>
          <a:xfrm>
            <a:off x="2029691" y="1029467"/>
            <a:ext cx="5228706" cy="369332"/>
          </a:xfrm>
          <a:prstGeom prst="rect">
            <a:avLst/>
          </a:prstGeom>
          <a:noFill/>
        </p:spPr>
        <p:txBody>
          <a:bodyPr wrap="square" rtlCol="0">
            <a:spAutoFit/>
          </a:bodyPr>
          <a:lstStyle/>
          <a:p>
            <a:r>
              <a:rPr lang="en-GB" dirty="0"/>
              <a:t>TÜİK MODERN VERİ BİLİMİ YÖNTEMLERİ KONFERANSI</a:t>
            </a:r>
          </a:p>
        </p:txBody>
      </p:sp>
    </p:spTree>
    <p:extLst>
      <p:ext uri="{BB962C8B-B14F-4D97-AF65-F5344CB8AC3E}">
        <p14:creationId xmlns:p14="http://schemas.microsoft.com/office/powerpoint/2010/main" val="16013573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168768" y="365126"/>
            <a:ext cx="9185031" cy="1088536"/>
          </a:xfrm>
        </p:spPr>
        <p:txBody>
          <a:bodyPr/>
          <a:lstStyle/>
          <a:p>
            <a:r>
              <a:rPr lang="tr-TR" sz="3200" b="1" dirty="0" smtClean="0">
                <a:solidFill>
                  <a:prstClr val="black"/>
                </a:solidFill>
              </a:rPr>
              <a:t>2024 </a:t>
            </a:r>
            <a:r>
              <a:rPr lang="tr-TR" sz="3200" b="1" dirty="0">
                <a:solidFill>
                  <a:prstClr val="black"/>
                </a:solidFill>
              </a:rPr>
              <a:t>Yılı Etkinliklerimiz</a:t>
            </a:r>
            <a:endParaRPr lang="tr-TR" dirty="0"/>
          </a:p>
        </p:txBody>
      </p:sp>
      <p:sp>
        <p:nvSpPr>
          <p:cNvPr id="3" name="İçerik Yer Tutucusu 2"/>
          <p:cNvSpPr>
            <a:spLocks noGrp="1"/>
          </p:cNvSpPr>
          <p:nvPr>
            <p:ph idx="1"/>
          </p:nvPr>
        </p:nvSpPr>
        <p:spPr>
          <a:xfrm>
            <a:off x="838200" y="1097280"/>
            <a:ext cx="10515600" cy="5079683"/>
          </a:xfrm>
        </p:spPr>
        <p:txBody>
          <a:bodyPr>
            <a:normAutofit/>
          </a:bodyPr>
          <a:lstStyle/>
          <a:p>
            <a:pPr marL="0" indent="0">
              <a:buNone/>
            </a:pPr>
            <a:r>
              <a:rPr lang="tr-TR" sz="1800" b="1" cap="small" dirty="0" smtClean="0"/>
              <a:t>				</a:t>
            </a:r>
            <a:r>
              <a:rPr lang="nb-NO" sz="1800" b="1" cap="small" dirty="0" smtClean="0"/>
              <a:t>Zeynep </a:t>
            </a:r>
            <a:r>
              <a:rPr lang="nb-NO" sz="1800" b="1" cap="small" dirty="0"/>
              <a:t>Hatun Kız Meslek Lisesi Kariyer Konferansı</a:t>
            </a:r>
            <a:endParaRPr lang="en-GB" sz="1800" b="1" cap="small" dirty="0"/>
          </a:p>
        </p:txBody>
      </p:sp>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3823" y="1484451"/>
            <a:ext cx="4821381" cy="3841546"/>
          </a:xfrm>
          <a:prstGeom prst="rect">
            <a:avLst/>
          </a:prstGeom>
        </p:spPr>
      </p:pic>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382" y="1249370"/>
            <a:ext cx="2958049" cy="312312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 name="Resim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78225" y="1870134"/>
            <a:ext cx="3945203" cy="389035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8858539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1957754" y="365125"/>
            <a:ext cx="9396046" cy="1053367"/>
          </a:xfrm>
        </p:spPr>
        <p:txBody>
          <a:bodyPr/>
          <a:lstStyle/>
          <a:p>
            <a:r>
              <a:rPr lang="tr-TR" b="1" dirty="0" smtClean="0"/>
              <a:t>Sınırlılıklarımız </a:t>
            </a:r>
            <a:endParaRPr lang="tr-TR" b="1" dirty="0"/>
          </a:p>
        </p:txBody>
      </p:sp>
      <p:sp>
        <p:nvSpPr>
          <p:cNvPr id="3" name="İçerik Yer Tutucusu 2"/>
          <p:cNvSpPr>
            <a:spLocks noGrp="1"/>
          </p:cNvSpPr>
          <p:nvPr>
            <p:ph idx="1"/>
          </p:nvPr>
        </p:nvSpPr>
        <p:spPr/>
        <p:txBody>
          <a:bodyPr/>
          <a:lstStyle/>
          <a:p>
            <a:endParaRPr lang="tr-TR" dirty="0" smtClean="0"/>
          </a:p>
          <a:p>
            <a:r>
              <a:rPr lang="tr-TR" dirty="0" smtClean="0"/>
              <a:t>1. Kariyer Uzmanı İhtiyacı</a:t>
            </a:r>
          </a:p>
          <a:p>
            <a:r>
              <a:rPr lang="tr-TR" dirty="0" smtClean="0"/>
              <a:t>2. Finansal Destek</a:t>
            </a:r>
          </a:p>
          <a:p>
            <a:r>
              <a:rPr lang="tr-TR" dirty="0" smtClean="0"/>
              <a:t>3. Yardımcı personeller</a:t>
            </a:r>
          </a:p>
          <a:p>
            <a:r>
              <a:rPr lang="tr-TR" dirty="0" smtClean="0"/>
              <a:t>4. Kariyer Merkezlerine </a:t>
            </a:r>
            <a:r>
              <a:rPr lang="tr-TR" smtClean="0"/>
              <a:t>Dönük Eğitim Seminerleri</a:t>
            </a:r>
            <a:endParaRPr lang="tr-TR" dirty="0" smtClean="0"/>
          </a:p>
          <a:p>
            <a:pPr marL="0" indent="0">
              <a:buNone/>
            </a:pPr>
            <a:endParaRPr lang="tr-TR" dirty="0"/>
          </a:p>
        </p:txBody>
      </p:sp>
    </p:spTree>
    <p:extLst>
      <p:ext uri="{BB962C8B-B14F-4D97-AF65-F5344CB8AC3E}">
        <p14:creationId xmlns:p14="http://schemas.microsoft.com/office/powerpoint/2010/main" val="948816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3534</TotalTime>
  <Words>305</Words>
  <Application>Microsoft Office PowerPoint</Application>
  <PresentationFormat>Geniş ekran</PresentationFormat>
  <Paragraphs>55</Paragraphs>
  <Slides>13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13</vt:i4>
      </vt:variant>
    </vt:vector>
  </HeadingPairs>
  <TitlesOfParts>
    <vt:vector size="18" baseType="lpstr">
      <vt:lpstr>Arial</vt:lpstr>
      <vt:lpstr>Calibri</vt:lpstr>
      <vt:lpstr>Calibri Light</vt:lpstr>
      <vt:lpstr>Montserrat Alternates</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2024 Yılı Etkinliklerimiz</vt:lpstr>
      <vt:lpstr>2024 Yılı Etkinliklerimiz</vt:lpstr>
      <vt:lpstr>2024 Yılı Etkinliklerimiz</vt:lpstr>
      <vt:lpstr>Sınırlılıklarımız </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Bilgisayar</cp:lastModifiedBy>
  <cp:revision>240</cp:revision>
  <dcterms:created xsi:type="dcterms:W3CDTF">2018-02-07T07:43:50Z</dcterms:created>
  <dcterms:modified xsi:type="dcterms:W3CDTF">2024-12-12T13:39:33Z</dcterms:modified>
</cp:coreProperties>
</file>